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70" r:id="rId6"/>
    <p:sldId id="264" r:id="rId7"/>
    <p:sldId id="265" r:id="rId8"/>
    <p:sldId id="266" r:id="rId9"/>
    <p:sldId id="267" r:id="rId10"/>
    <p:sldId id="268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200" y="877645"/>
            <a:ext cx="8825658" cy="1047974"/>
          </a:xfrm>
        </p:spPr>
        <p:txBody>
          <a:bodyPr/>
          <a:lstStyle/>
          <a:p>
            <a:pPr algn="ctr"/>
            <a:r>
              <a:rPr lang="en-US" dirty="0" smtClean="0"/>
              <a:t>Nutrition 101</a:t>
            </a:r>
            <a:endParaRPr lang="en-US" dirty="0"/>
          </a:p>
        </p:txBody>
      </p:sp>
      <p:pic>
        <p:nvPicPr>
          <p:cNvPr id="2050" name="Picture 2" descr="Image result for veg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11" y="1925619"/>
            <a:ext cx="6203413" cy="41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ws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65" y="5073983"/>
            <a:ext cx="2302136" cy="10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Lunch Recipe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23457" y="1565117"/>
            <a:ext cx="4396338" cy="576262"/>
          </a:xfrm>
        </p:spPr>
        <p:txBody>
          <a:bodyPr/>
          <a:lstStyle/>
          <a:p>
            <a:pPr algn="ctr"/>
            <a:r>
              <a:rPr lang="en-US" b="1" dirty="0" smtClean="0"/>
              <a:t>Ingredients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44449" y="2152516"/>
            <a:ext cx="4534778" cy="4661777"/>
          </a:xfrm>
        </p:spPr>
        <p:txBody>
          <a:bodyPr>
            <a:noAutofit/>
          </a:bodyPr>
          <a:lstStyle/>
          <a:p>
            <a:r>
              <a:rPr lang="en-US" sz="2000" dirty="0" smtClean="0"/>
              <a:t>Bread &amp; Baking Goods</a:t>
            </a:r>
          </a:p>
          <a:p>
            <a:pPr lvl="1"/>
            <a:r>
              <a:rPr lang="en-US" sz="1800" dirty="0" smtClean="0"/>
              <a:t>Tortillas </a:t>
            </a:r>
          </a:p>
          <a:p>
            <a:r>
              <a:rPr lang="en-US" sz="2000" dirty="0" smtClean="0"/>
              <a:t>Condiments</a:t>
            </a:r>
          </a:p>
          <a:p>
            <a:pPr lvl="1"/>
            <a:r>
              <a:rPr lang="en-US" sz="1800" dirty="0" smtClean="0"/>
              <a:t>Ranch Dressing</a:t>
            </a:r>
          </a:p>
          <a:p>
            <a:pPr lvl="1"/>
            <a:r>
              <a:rPr lang="en-US" sz="1800" dirty="0" smtClean="0"/>
              <a:t>Any dressing you like</a:t>
            </a:r>
          </a:p>
          <a:p>
            <a:r>
              <a:rPr lang="en-US" sz="2000" dirty="0" smtClean="0"/>
              <a:t>Produce</a:t>
            </a:r>
          </a:p>
          <a:p>
            <a:pPr lvl="1"/>
            <a:r>
              <a:rPr lang="en-US" sz="1800" dirty="0" smtClean="0"/>
              <a:t>Lettuce</a:t>
            </a:r>
          </a:p>
          <a:p>
            <a:pPr lvl="1"/>
            <a:r>
              <a:rPr lang="en-US" sz="1800" dirty="0" smtClean="0"/>
              <a:t>Tomatoes </a:t>
            </a:r>
          </a:p>
          <a:p>
            <a:r>
              <a:rPr lang="en-US" sz="2000" dirty="0" smtClean="0"/>
              <a:t>Meats</a:t>
            </a:r>
          </a:p>
          <a:p>
            <a:pPr lvl="1"/>
            <a:r>
              <a:rPr lang="en-US" sz="1800" dirty="0" smtClean="0"/>
              <a:t>Bacon strips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urkey slices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461781" y="1607920"/>
            <a:ext cx="4396339" cy="576262"/>
          </a:xfrm>
        </p:spPr>
        <p:txBody>
          <a:bodyPr/>
          <a:lstStyle/>
          <a:p>
            <a:pPr algn="ctr"/>
            <a:r>
              <a:rPr lang="en-US" b="1" dirty="0" smtClean="0"/>
              <a:t>Instructions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379227" y="2483450"/>
            <a:ext cx="4575192" cy="2821193"/>
          </a:xfrm>
        </p:spPr>
        <p:txBody>
          <a:bodyPr/>
          <a:lstStyle/>
          <a:p>
            <a:pPr fontAlgn="base"/>
            <a:r>
              <a:rPr lang="en-US" sz="2000" dirty="0"/>
              <a:t>Lay tortilla out on plate, top with 1/2 cup lettuce leaves in center of tortilla. Top with 2 </a:t>
            </a:r>
            <a:r>
              <a:rPr lang="en-US" sz="2000" dirty="0" smtClean="0"/>
              <a:t>tbsp. </a:t>
            </a:r>
            <a:r>
              <a:rPr lang="en-US" sz="2000" dirty="0"/>
              <a:t>diced tomatoes, 1 </a:t>
            </a:r>
            <a:r>
              <a:rPr lang="en-US" sz="2000" dirty="0" smtClean="0"/>
              <a:t>tbsp. </a:t>
            </a:r>
            <a:r>
              <a:rPr lang="en-US" sz="2000" dirty="0"/>
              <a:t>ranch dressing, 2 strips cooked bacon and 2 </a:t>
            </a:r>
            <a:r>
              <a:rPr lang="en-US" sz="2000" dirty="0" smtClean="0"/>
              <a:t>oz. </a:t>
            </a:r>
            <a:r>
              <a:rPr lang="en-US" sz="2000" dirty="0"/>
              <a:t>chicken breast.</a:t>
            </a:r>
          </a:p>
          <a:p>
            <a:pPr fontAlgn="base"/>
            <a:r>
              <a:rPr lang="en-US" sz="2000" dirty="0"/>
              <a:t>Roll up tortilla tightly and cut in half. Enjoy!</a:t>
            </a:r>
          </a:p>
          <a:p>
            <a:endParaRPr lang="en-US" dirty="0"/>
          </a:p>
        </p:txBody>
      </p:sp>
      <p:pic>
        <p:nvPicPr>
          <p:cNvPr id="1026" name="Picture 2" descr="YUM! These quick and easy Chicken Bacon Ranch Wraps are an easy weekday lunch or dinner with just a few simple ingredient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0" y="452718"/>
            <a:ext cx="2251743" cy="61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ws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80" y="5435764"/>
            <a:ext cx="2581218" cy="12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04470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Dinner Recipe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8494" y="1517724"/>
            <a:ext cx="4396338" cy="576262"/>
          </a:xfrm>
        </p:spPr>
        <p:txBody>
          <a:bodyPr/>
          <a:lstStyle/>
          <a:p>
            <a:pPr algn="ctr"/>
            <a:r>
              <a:rPr lang="en-US" dirty="0" smtClean="0"/>
              <a:t>Ingredients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8865" y="2135612"/>
            <a:ext cx="4565967" cy="4106603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1 1/2 pound chicken breast cut into one-inch pieces</a:t>
            </a:r>
          </a:p>
          <a:p>
            <a:r>
              <a:rPr lang="en-US" sz="1900" dirty="0"/>
              <a:t>3 </a:t>
            </a:r>
            <a:r>
              <a:rPr lang="en-US" sz="1900" dirty="0" smtClean="0"/>
              <a:t>tbsp.</a:t>
            </a:r>
            <a:r>
              <a:rPr lang="en-US" sz="1900" dirty="0"/>
              <a:t> extra virgin olive oil</a:t>
            </a:r>
          </a:p>
          <a:p>
            <a:r>
              <a:rPr lang="en-US" sz="1900" dirty="0"/>
              <a:t>½ medium yellow onion diced</a:t>
            </a:r>
          </a:p>
          <a:p>
            <a:r>
              <a:rPr lang="en-US" sz="1900" dirty="0"/>
              <a:t>2 </a:t>
            </a:r>
            <a:r>
              <a:rPr lang="en-US" sz="1900" dirty="0" smtClean="0"/>
              <a:t>tbsp.</a:t>
            </a:r>
            <a:r>
              <a:rPr lang="en-US" sz="1900" dirty="0"/>
              <a:t> minced garlic</a:t>
            </a:r>
          </a:p>
          <a:p>
            <a:r>
              <a:rPr lang="en-US" sz="1900" dirty="0"/>
              <a:t>2 cups broccoli cut into bite-sized pieces</a:t>
            </a:r>
          </a:p>
          <a:p>
            <a:r>
              <a:rPr lang="en-US" sz="1900" dirty="0"/>
              <a:t>2 1/2 cups chicken broth</a:t>
            </a:r>
          </a:p>
          <a:p>
            <a:r>
              <a:rPr lang="en-US" sz="1900" dirty="0"/>
              <a:t>1/2 cup water</a:t>
            </a:r>
          </a:p>
          <a:p>
            <a:r>
              <a:rPr lang="en-US" sz="1900" dirty="0"/>
              <a:t>2 cups uncooked extra long grain white rice</a:t>
            </a:r>
          </a:p>
          <a:p>
            <a:r>
              <a:rPr lang="en-US" sz="1900" dirty="0"/>
              <a:t>2 cups shredded extra sharp cheddar cheese</a:t>
            </a:r>
          </a:p>
          <a:p>
            <a:r>
              <a:rPr lang="en-US" sz="1900" dirty="0"/>
              <a:t>salt and pepper to taste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44659" y="1517724"/>
            <a:ext cx="4396339" cy="576262"/>
          </a:xfrm>
        </p:spPr>
        <p:txBody>
          <a:bodyPr/>
          <a:lstStyle/>
          <a:p>
            <a:pPr algn="ctr"/>
            <a:r>
              <a:rPr lang="en-US" dirty="0" smtClean="0"/>
              <a:t>Instructions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4832" y="2111746"/>
            <a:ext cx="5332709" cy="4267539"/>
          </a:xfrm>
        </p:spPr>
        <p:txBody>
          <a:bodyPr>
            <a:normAutofit fontScale="55000" lnSpcReduction="20000"/>
          </a:bodyPr>
          <a:lstStyle/>
          <a:p>
            <a:r>
              <a:rPr lang="en-US" sz="2200" dirty="0"/>
              <a:t> </a:t>
            </a:r>
            <a:r>
              <a:rPr lang="en-US" sz="2500" dirty="0"/>
              <a:t>a</a:t>
            </a:r>
            <a:r>
              <a:rPr lang="en-US" sz="2200" dirty="0"/>
              <a:t> </a:t>
            </a:r>
            <a:r>
              <a:rPr lang="en-US" sz="2600" dirty="0"/>
              <a:t>large pot, over medium-high heat, add the olive oil. Once shimmering, add the onions and </a:t>
            </a:r>
            <a:r>
              <a:rPr lang="en-US" sz="2600" dirty="0" smtClean="0"/>
              <a:t>sauté </a:t>
            </a:r>
            <a:r>
              <a:rPr lang="en-US" sz="2600" dirty="0"/>
              <a:t>for 2-3 minutes.</a:t>
            </a:r>
          </a:p>
          <a:p>
            <a:r>
              <a:rPr lang="en-US" sz="2600" dirty="0"/>
              <a:t>Season chicken with the salt and pepper and add to the pot. Cook for 4-5 minutes or until there is no more pink visible. </a:t>
            </a:r>
          </a:p>
          <a:p>
            <a:r>
              <a:rPr lang="en-US" sz="2600" dirty="0"/>
              <a:t>Add the garlic and cook for one minute.</a:t>
            </a:r>
          </a:p>
          <a:p>
            <a:r>
              <a:rPr lang="en-US" sz="2600" dirty="0"/>
              <a:t>Add the rice, chicken broth, and water. Cover with a lid and turn the heat down to low.</a:t>
            </a:r>
          </a:p>
          <a:p>
            <a:r>
              <a:rPr lang="en-US" sz="2600" dirty="0"/>
              <a:t>Cook for 15 minutes stirring halfway through.</a:t>
            </a:r>
          </a:p>
          <a:p>
            <a:r>
              <a:rPr lang="en-US" sz="2600" dirty="0"/>
              <a:t>After 15 minutes remove the lid, stir the broccoli in, cover again and cook for 7-8 more minutes until the rice is cooked and tender.</a:t>
            </a:r>
          </a:p>
          <a:p>
            <a:r>
              <a:rPr lang="en-US" sz="2600" dirty="0"/>
              <a:t>Remove from heat and stir in 1 cup of cheese. Once stirred in, sprinkle the remaining cheese on top and cover for a few minutes to allow the cheese to melt. Serve while warm</a:t>
            </a:r>
            <a:r>
              <a:rPr lang="en-US" sz="2600" dirty="0" smtClean="0"/>
              <a:t>.</a:t>
            </a:r>
            <a:r>
              <a:rPr lang="en-US" sz="2200" dirty="0"/>
              <a:t/>
            </a:r>
            <a:br>
              <a:rPr lang="en-US" sz="2200" dirty="0"/>
            </a:br>
            <a:endParaRPr lang="en-US" dirty="0"/>
          </a:p>
        </p:txBody>
      </p:sp>
      <p:pic>
        <p:nvPicPr>
          <p:cNvPr id="2050" name="Picture 2" descr="My FAVORITE easy dinner recipe! 1 Pot Cheesy Chicken Rice &amp; Brocc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0" y="232035"/>
            <a:ext cx="2067527" cy="54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ws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36" y="5758270"/>
            <a:ext cx="2043953" cy="9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6" y="378834"/>
            <a:ext cx="8139545" cy="611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nws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8" y="5295561"/>
            <a:ext cx="2538804" cy="12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Healthy Eating Reminders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512" y="1737846"/>
            <a:ext cx="4396339" cy="4195763"/>
          </a:xfrm>
        </p:spPr>
        <p:txBody>
          <a:bodyPr>
            <a:normAutofit/>
          </a:bodyPr>
          <a:lstStyle/>
          <a:p>
            <a:r>
              <a:rPr lang="en-US" sz="2000" b="1" dirty="0"/>
              <a:t>Make Half (or all) your </a:t>
            </a:r>
            <a:r>
              <a:rPr lang="en-US" sz="2000" b="1" dirty="0" smtClean="0"/>
              <a:t>whole </a:t>
            </a:r>
            <a:r>
              <a:rPr lang="en-US" sz="2000" b="1" dirty="0"/>
              <a:t>grains </a:t>
            </a:r>
          </a:p>
          <a:p>
            <a:r>
              <a:rPr lang="en-US" sz="2000" b="1" dirty="0"/>
              <a:t>Focus on Fruits</a:t>
            </a:r>
          </a:p>
          <a:p>
            <a:pPr lvl="1"/>
            <a:r>
              <a:rPr lang="en-US" sz="1800" dirty="0"/>
              <a:t>Choose a variety of fruits, including a variety of colors.                         They can be canned, frozen or dried.</a:t>
            </a:r>
          </a:p>
          <a:p>
            <a:r>
              <a:rPr lang="en-US" sz="2000" b="1" dirty="0"/>
              <a:t>Vary your Veggies</a:t>
            </a:r>
          </a:p>
          <a:p>
            <a:pPr lvl="1"/>
            <a:r>
              <a:rPr lang="en-US" sz="1800" dirty="0"/>
              <a:t>Choose a wide variety of vegetable, including a variety of colors.  </a:t>
            </a:r>
            <a:r>
              <a:rPr lang="en-US" sz="1800" dirty="0" smtClean="0"/>
              <a:t>They </a:t>
            </a:r>
            <a:r>
              <a:rPr lang="en-US" sz="1800" dirty="0"/>
              <a:t>can be canned, frozen or dried.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04" y="1733364"/>
            <a:ext cx="4396341" cy="4200245"/>
          </a:xfrm>
        </p:spPr>
        <p:txBody>
          <a:bodyPr/>
          <a:lstStyle/>
          <a:p>
            <a:r>
              <a:rPr lang="en-US" sz="2000" b="1" dirty="0"/>
              <a:t>Know YOUR limits” Fats, sugar, and Salt</a:t>
            </a:r>
          </a:p>
          <a:p>
            <a:pPr lvl="1"/>
            <a:r>
              <a:rPr lang="en-US" sz="1800" dirty="0"/>
              <a:t>Limit sugar, fats and salt (sodium)</a:t>
            </a:r>
          </a:p>
          <a:p>
            <a:r>
              <a:rPr lang="en-US" sz="2000" b="1" dirty="0"/>
              <a:t>Go Lean with Protein</a:t>
            </a:r>
          </a:p>
          <a:p>
            <a:pPr lvl="1"/>
            <a:r>
              <a:rPr lang="en-US" sz="1800" dirty="0"/>
              <a:t>Choose lean meats, poultry, beans and eggs</a:t>
            </a:r>
          </a:p>
          <a:p>
            <a:r>
              <a:rPr lang="en-US" sz="2000" b="1" dirty="0"/>
              <a:t>Dairy</a:t>
            </a:r>
          </a:p>
          <a:p>
            <a:pPr lvl="1"/>
            <a:r>
              <a:rPr lang="en-US" sz="1800" dirty="0"/>
              <a:t>If you have </a:t>
            </a:r>
            <a:r>
              <a:rPr lang="en-US" sz="1800" dirty="0" smtClean="0"/>
              <a:t>dairy </a:t>
            </a:r>
            <a:r>
              <a:rPr lang="en-US" sz="1800" dirty="0"/>
              <a:t>food, choose low fat or non-fat dairy items</a:t>
            </a:r>
          </a:p>
          <a:p>
            <a:endParaRPr lang="en-US" dirty="0"/>
          </a:p>
        </p:txBody>
      </p:sp>
      <p:pic>
        <p:nvPicPr>
          <p:cNvPr id="5" name="Picture 2" descr="Image result for veg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288" y="4758211"/>
            <a:ext cx="2902351" cy="19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rotein and veg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45" y="1733364"/>
            <a:ext cx="2730294" cy="273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nws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49" y="5477944"/>
            <a:ext cx="2528153" cy="11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Choose My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58" y="1751704"/>
            <a:ext cx="423248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“Choose my plate” is to promote eating healthy and having a fine balance of fruits, vegetable, protein, grains and dairy. </a:t>
            </a:r>
          </a:p>
          <a:p>
            <a:r>
              <a:rPr lang="en-US" sz="2400" dirty="0" smtClean="0"/>
              <a:t>Here is something to look at when balancing out meals for breakfast, lunch and dinner. </a:t>
            </a:r>
            <a:endParaRPr lang="en-US" sz="2400" dirty="0"/>
          </a:p>
        </p:txBody>
      </p:sp>
      <p:pic>
        <p:nvPicPr>
          <p:cNvPr id="4098" name="Picture 2" descr="Image result for choose my 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39" y="1751704"/>
            <a:ext cx="7603691" cy="46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ws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5667592"/>
            <a:ext cx="2107880" cy="9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341"/>
            <a:ext cx="11042073" cy="1904839"/>
          </a:xfrm>
        </p:spPr>
        <p:txBody>
          <a:bodyPr/>
          <a:lstStyle/>
          <a:p>
            <a:pPr algn="ctr"/>
            <a:r>
              <a:rPr lang="en-US" b="1" dirty="0" smtClean="0"/>
              <a:t>Snack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35" y="1440384"/>
            <a:ext cx="9310090" cy="51224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Apple slices with cinnamon</a:t>
            </a:r>
          </a:p>
          <a:p>
            <a:r>
              <a:rPr lang="en-US" dirty="0" smtClean="0"/>
              <a:t>Oatmeal (1/4 cup dry, prepared) with frozen mixed berries</a:t>
            </a:r>
          </a:p>
          <a:p>
            <a:r>
              <a:rPr lang="en-US" dirty="0" smtClean="0"/>
              <a:t>½ turkey sandwich on whole grain bread</a:t>
            </a:r>
          </a:p>
          <a:p>
            <a:r>
              <a:rPr lang="en-US" dirty="0" smtClean="0"/>
              <a:t>Hard boiled egg and cucumber slices</a:t>
            </a:r>
          </a:p>
          <a:p>
            <a:r>
              <a:rPr lang="en-US" dirty="0" smtClean="0"/>
              <a:t>Celery or other veggies with (hummus, ranch)</a:t>
            </a:r>
          </a:p>
          <a:p>
            <a:r>
              <a:rPr lang="en-US" dirty="0" smtClean="0"/>
              <a:t>Fruits- blueberries, strawberries, oranges, grapes etc.</a:t>
            </a:r>
          </a:p>
          <a:p>
            <a:r>
              <a:rPr lang="en-US" dirty="0" smtClean="0"/>
              <a:t>Oatmeal</a:t>
            </a:r>
          </a:p>
          <a:p>
            <a:r>
              <a:rPr lang="en-US" dirty="0" smtClean="0"/>
              <a:t>Rice cakes</a:t>
            </a:r>
          </a:p>
          <a:p>
            <a:r>
              <a:rPr lang="en-US" dirty="0" smtClean="0"/>
              <a:t>Cheese (cubes or sticks)  </a:t>
            </a:r>
          </a:p>
          <a:p>
            <a:r>
              <a:rPr lang="en-US" dirty="0" smtClean="0"/>
              <a:t>Skinny popcorn with dark chocolate chips</a:t>
            </a:r>
          </a:p>
          <a:p>
            <a:r>
              <a:rPr lang="en-US" dirty="0"/>
              <a:t>Applesauce</a:t>
            </a:r>
          </a:p>
          <a:p>
            <a:r>
              <a:rPr lang="en-US" dirty="0"/>
              <a:t>Whole grain toast with peanut butter with a banana (if allergic to peanut butter eat the bread only)</a:t>
            </a:r>
          </a:p>
          <a:p>
            <a:endParaRPr lang="en-US" dirty="0"/>
          </a:p>
        </p:txBody>
      </p:sp>
      <p:pic>
        <p:nvPicPr>
          <p:cNvPr id="3074" name="Picture 2" descr="Image result for healthy sn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82" y="1344018"/>
            <a:ext cx="2668273" cy="40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ws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99" y="5495586"/>
            <a:ext cx="2457240" cy="11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356" y="893782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Make tiny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688" y="2514010"/>
            <a:ext cx="8946541" cy="1378771"/>
          </a:xfrm>
        </p:spPr>
        <p:txBody>
          <a:bodyPr/>
          <a:lstStyle/>
          <a:p>
            <a:r>
              <a:rPr lang="en-US" dirty="0"/>
              <a:t>Focus on making small changes at each meal, by making healthier choices will help you improve your eating habits in a way that isn’t difficult. </a:t>
            </a:r>
          </a:p>
          <a:p>
            <a:endParaRPr lang="en-US" dirty="0"/>
          </a:p>
        </p:txBody>
      </p:sp>
      <p:pic>
        <p:nvPicPr>
          <p:cNvPr id="4098" name="Picture 2" descr="Image result for changin eating 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55" y="3534126"/>
            <a:ext cx="4129515" cy="275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ws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54" y="5266571"/>
            <a:ext cx="2872292" cy="13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409" y="623944"/>
            <a:ext cx="7169809" cy="976256"/>
          </a:xfrm>
        </p:spPr>
        <p:txBody>
          <a:bodyPr/>
          <a:lstStyle/>
          <a:p>
            <a:pPr algn="ctr"/>
            <a:r>
              <a:rPr lang="en-US" sz="4000" b="1" dirty="0" smtClean="0"/>
              <a:t>Breakfast</a:t>
            </a:r>
            <a:endParaRPr lang="en-US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596365"/>
              </p:ext>
            </p:extLst>
          </p:nvPr>
        </p:nvGraphicFramePr>
        <p:xfrm>
          <a:off x="2825674" y="2198146"/>
          <a:ext cx="6187278" cy="33421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93639">
                  <a:extLst>
                    <a:ext uri="{9D8B030D-6E8A-4147-A177-3AD203B41FA5}">
                      <a16:colId xmlns:a16="http://schemas.microsoft.com/office/drawing/2014/main" val="199044895"/>
                    </a:ext>
                  </a:extLst>
                </a:gridCol>
                <a:gridCol w="3093639">
                  <a:extLst>
                    <a:ext uri="{9D8B030D-6E8A-4147-A177-3AD203B41FA5}">
                      <a16:colId xmlns:a16="http://schemas.microsoft.com/office/drawing/2014/main" val="439345946"/>
                    </a:ext>
                  </a:extLst>
                </a:gridCol>
              </a:tblGrid>
              <a:tr h="5184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Instead</a:t>
                      </a:r>
                      <a:r>
                        <a:rPr lang="en-US" baseline="0" dirty="0" smtClean="0"/>
                        <a:t> of: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Try: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731411"/>
                  </a:ext>
                </a:extLst>
              </a:tr>
              <a:tr h="705924">
                <a:tc>
                  <a:txBody>
                    <a:bodyPr/>
                    <a:lstStyle/>
                    <a:p>
                      <a:r>
                        <a:rPr lang="en-US" dirty="0" smtClean="0"/>
                        <a:t>Fruit flavored yogurt</a:t>
                      </a:r>
                      <a:r>
                        <a:rPr lang="en-US" baseline="0" dirty="0" smtClean="0"/>
                        <a:t> and store bought muffin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 yogurt topped with berries, granola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554356"/>
                  </a:ext>
                </a:extLst>
              </a:tr>
              <a:tr h="705924">
                <a:tc>
                  <a:txBody>
                    <a:bodyPr/>
                    <a:lstStyle/>
                    <a:p>
                      <a:r>
                        <a:rPr lang="en-US" dirty="0" smtClean="0"/>
                        <a:t>Bowl</a:t>
                      </a:r>
                      <a:r>
                        <a:rPr lang="en-US" baseline="0" dirty="0" smtClean="0"/>
                        <a:t> or surgery cereal with whole 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</a:t>
                      </a:r>
                      <a:r>
                        <a:rPr lang="en-US" baseline="0" dirty="0" smtClean="0"/>
                        <a:t> grain cereal with fruit and low-fat milk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10953"/>
                  </a:ext>
                </a:extLst>
              </a:tr>
              <a:tr h="705924">
                <a:tc>
                  <a:txBody>
                    <a:bodyPr/>
                    <a:lstStyle/>
                    <a:p>
                      <a:r>
                        <a:rPr lang="en-US" dirty="0" smtClean="0"/>
                        <a:t>Biscuits</a:t>
                      </a:r>
                      <a:r>
                        <a:rPr lang="en-US" baseline="0" dirty="0" smtClean="0"/>
                        <a:t> and gravy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Egg, whole wheat toast, orange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838803"/>
                  </a:ext>
                </a:extLst>
              </a:tr>
              <a:tr h="705924">
                <a:tc>
                  <a:txBody>
                    <a:bodyPr/>
                    <a:lstStyle/>
                    <a:p>
                      <a:r>
                        <a:rPr lang="en-US" dirty="0" smtClean="0"/>
                        <a:t>A large muffin</a:t>
                      </a:r>
                      <a:r>
                        <a:rPr lang="en-US" baseline="0" dirty="0" smtClean="0"/>
                        <a:t> or pastry from the bakery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 with a friend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333640"/>
                  </a:ext>
                </a:extLst>
              </a:tr>
            </a:tbl>
          </a:graphicData>
        </a:graphic>
      </p:graphicFrame>
      <p:pic>
        <p:nvPicPr>
          <p:cNvPr id="4" name="Picture 2" descr="Image result for nws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321" y="5434912"/>
            <a:ext cx="2607667" cy="123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347" y="385727"/>
            <a:ext cx="7196866" cy="1447800"/>
          </a:xfrm>
        </p:spPr>
        <p:txBody>
          <a:bodyPr/>
          <a:lstStyle/>
          <a:p>
            <a:pPr algn="ctr"/>
            <a:r>
              <a:rPr lang="en-US" sz="4800" b="1" dirty="0" smtClean="0"/>
              <a:t>Lunch</a:t>
            </a:r>
            <a:endParaRPr lang="en-US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124103"/>
              </p:ext>
            </p:extLst>
          </p:nvPr>
        </p:nvGraphicFramePr>
        <p:xfrm>
          <a:off x="2466923" y="2086984"/>
          <a:ext cx="6480016" cy="36955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0008">
                  <a:extLst>
                    <a:ext uri="{9D8B030D-6E8A-4147-A177-3AD203B41FA5}">
                      <a16:colId xmlns:a16="http://schemas.microsoft.com/office/drawing/2014/main" val="3900019949"/>
                    </a:ext>
                  </a:extLst>
                </a:gridCol>
                <a:gridCol w="3240008">
                  <a:extLst>
                    <a:ext uri="{9D8B030D-6E8A-4147-A177-3AD203B41FA5}">
                      <a16:colId xmlns:a16="http://schemas.microsoft.com/office/drawing/2014/main" val="2449931327"/>
                    </a:ext>
                  </a:extLst>
                </a:gridCol>
              </a:tblGrid>
              <a:tr h="4919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Instead</a:t>
                      </a:r>
                      <a:r>
                        <a:rPr lang="en-US" baseline="0" dirty="0" smtClean="0"/>
                        <a:t> of: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Try: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48630"/>
                  </a:ext>
                </a:extLst>
              </a:tr>
              <a:tr h="1767495">
                <a:tc>
                  <a:txBody>
                    <a:bodyPr/>
                    <a:lstStyle/>
                    <a:p>
                      <a:r>
                        <a:rPr lang="en-US" dirty="0" smtClean="0"/>
                        <a:t>1 slice of pizza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 grain English muffin</a:t>
                      </a:r>
                      <a:r>
                        <a:rPr lang="en-US" baseline="0" dirty="0" smtClean="0"/>
                        <a:t> pizza with a small amount of cheese and a small salad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233443"/>
                  </a:ext>
                </a:extLst>
              </a:tr>
              <a:tr h="1436090">
                <a:tc>
                  <a:txBody>
                    <a:bodyPr/>
                    <a:lstStyle/>
                    <a:p>
                      <a:r>
                        <a:rPr lang="en-US" dirty="0" smtClean="0"/>
                        <a:t>1 carton of fruit yogurt and a cookie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carton of plain yogurt with</a:t>
                      </a:r>
                      <a:r>
                        <a:rPr lang="en-US" baseline="0" dirty="0" smtClean="0"/>
                        <a:t> fresh fruit added, and a few whole grain crackers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63023"/>
                  </a:ext>
                </a:extLst>
              </a:tr>
            </a:tbl>
          </a:graphicData>
        </a:graphic>
      </p:graphicFrame>
      <p:pic>
        <p:nvPicPr>
          <p:cNvPr id="4" name="Picture 2" descr="Image result for nws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19" y="5299463"/>
            <a:ext cx="2882346" cy="13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54" y="332917"/>
            <a:ext cx="3401064" cy="1447800"/>
          </a:xfrm>
        </p:spPr>
        <p:txBody>
          <a:bodyPr/>
          <a:lstStyle/>
          <a:p>
            <a:pPr algn="ctr"/>
            <a:r>
              <a:rPr lang="en-US" sz="4800" b="1" dirty="0" smtClean="0"/>
              <a:t>Dinner</a:t>
            </a:r>
            <a:endParaRPr lang="en-US" sz="6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233666"/>
              </p:ext>
            </p:extLst>
          </p:nvPr>
        </p:nvGraphicFramePr>
        <p:xfrm>
          <a:off x="2065466" y="1947135"/>
          <a:ext cx="7089290" cy="39588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4645">
                  <a:extLst>
                    <a:ext uri="{9D8B030D-6E8A-4147-A177-3AD203B41FA5}">
                      <a16:colId xmlns:a16="http://schemas.microsoft.com/office/drawing/2014/main" val="1752309334"/>
                    </a:ext>
                  </a:extLst>
                </a:gridCol>
                <a:gridCol w="3544645">
                  <a:extLst>
                    <a:ext uri="{9D8B030D-6E8A-4147-A177-3AD203B41FA5}">
                      <a16:colId xmlns:a16="http://schemas.microsoft.com/office/drawing/2014/main" val="1410303015"/>
                    </a:ext>
                  </a:extLst>
                </a:gridCol>
              </a:tblGrid>
              <a:tr h="6237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Instead</a:t>
                      </a:r>
                      <a:r>
                        <a:rPr lang="en-US" baseline="0" dirty="0" smtClean="0"/>
                        <a:t> of: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Try: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902191"/>
                  </a:ext>
                </a:extLst>
              </a:tr>
              <a:tr h="833767">
                <a:tc>
                  <a:txBody>
                    <a:bodyPr/>
                    <a:lstStyle/>
                    <a:p>
                      <a:r>
                        <a:rPr lang="en-US" dirty="0" smtClean="0"/>
                        <a:t>Fish sticks and French fries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Grilled</a:t>
                      </a:r>
                      <a:r>
                        <a:rPr lang="en-US" baseline="0" dirty="0" smtClean="0"/>
                        <a:t> fish and roasted potatoes with vegetables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171548"/>
                  </a:ext>
                </a:extLst>
              </a:tr>
              <a:tr h="833767">
                <a:tc>
                  <a:txBody>
                    <a:bodyPr/>
                    <a:lstStyle/>
                    <a:p>
                      <a:r>
                        <a:rPr lang="en-US" dirty="0" smtClean="0"/>
                        <a:t>Fettucine alfredo with sausage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 grain pasta with marinara and a green salad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6119"/>
                  </a:ext>
                </a:extLst>
              </a:tr>
              <a:tr h="833767">
                <a:tc>
                  <a:txBody>
                    <a:bodyPr/>
                    <a:lstStyle/>
                    <a:p>
                      <a:r>
                        <a:rPr lang="en-US" dirty="0" smtClean="0"/>
                        <a:t>Chili in a bread bowl with cheese and sour cream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bowl of chili with a whole grain roll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913419"/>
                  </a:ext>
                </a:extLst>
              </a:tr>
              <a:tr h="833767">
                <a:tc>
                  <a:txBody>
                    <a:bodyPr/>
                    <a:lstStyle/>
                    <a:p>
                      <a:r>
                        <a:rPr lang="en-US" dirty="0" smtClean="0"/>
                        <a:t>Fried Chicken and mashed potatoes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Baked</a:t>
                      </a:r>
                      <a:r>
                        <a:rPr lang="en-US" baseline="0" dirty="0" smtClean="0"/>
                        <a:t> chicken with roasted potatoes and vegetables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814836"/>
                  </a:ext>
                </a:extLst>
              </a:tr>
            </a:tbl>
          </a:graphicData>
        </a:graphic>
      </p:graphicFrame>
      <p:pic>
        <p:nvPicPr>
          <p:cNvPr id="4" name="Picture 2" descr="Image result for nws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91" y="5441993"/>
            <a:ext cx="2731929" cy="12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30" y="664418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/>
              <a:t>Breakfast Recipe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714812" y="1895793"/>
            <a:ext cx="4396338" cy="576262"/>
          </a:xfrm>
        </p:spPr>
        <p:txBody>
          <a:bodyPr/>
          <a:lstStyle/>
          <a:p>
            <a:pPr algn="ctr"/>
            <a:r>
              <a:rPr lang="en-US" b="1" dirty="0" smtClean="0"/>
              <a:t>Ingredients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66352" y="2507091"/>
            <a:ext cx="4396339" cy="3741738"/>
          </a:xfrm>
        </p:spPr>
        <p:txBody>
          <a:bodyPr/>
          <a:lstStyle/>
          <a:p>
            <a:pPr lvl="1"/>
            <a:r>
              <a:rPr lang="en-US" sz="2000" dirty="0" smtClean="0"/>
              <a:t>Bread</a:t>
            </a:r>
            <a:endParaRPr lang="en-US" sz="2000" dirty="0"/>
          </a:p>
          <a:p>
            <a:pPr lvl="1"/>
            <a:r>
              <a:rPr lang="en-US" sz="2000" dirty="0"/>
              <a:t>Ham or Turkey</a:t>
            </a:r>
          </a:p>
          <a:p>
            <a:pPr lvl="1"/>
            <a:r>
              <a:rPr lang="en-US" sz="2000" dirty="0"/>
              <a:t>Cheese</a:t>
            </a:r>
          </a:p>
          <a:p>
            <a:pPr lvl="1"/>
            <a:r>
              <a:rPr lang="en-US" sz="2000" dirty="0"/>
              <a:t>Egg</a:t>
            </a:r>
          </a:p>
          <a:p>
            <a:pPr lvl="1"/>
            <a:r>
              <a:rPr lang="en-US" sz="2000" dirty="0"/>
              <a:t>Add anything you would want if your muffin.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365984" y="1776817"/>
            <a:ext cx="4396339" cy="576262"/>
          </a:xfrm>
        </p:spPr>
        <p:txBody>
          <a:bodyPr/>
          <a:lstStyle/>
          <a:p>
            <a:pPr algn="ctr"/>
            <a:r>
              <a:rPr lang="en-US" b="1" dirty="0" smtClean="0"/>
              <a:t>Instructions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074505" y="2521603"/>
            <a:ext cx="4396339" cy="37417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Preheat oven to 350°F | 180°C. Lightly spray a 12-cup capacity muffin tin with nonstick oil spray.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a large bowl, whisk eggs. Season with salt and pepper, to taste.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egg mixture halfway up into each tin of a greased muffin tin.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Bake for 20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Serve OR store in an airtight container in the refrigerator for up to 4 days and reheat when ready to serve.</a:t>
            </a:r>
          </a:p>
          <a:p>
            <a:endParaRPr lang="en-US" dirty="0"/>
          </a:p>
        </p:txBody>
      </p:sp>
      <p:pic>
        <p:nvPicPr>
          <p:cNvPr id="5122" name="Picture 2" descr="Simple Breakfast To Start A Day - Easy and Healthy Reci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8" y="403750"/>
            <a:ext cx="2588968" cy="6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ws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46" y="5537601"/>
            <a:ext cx="2435647" cy="11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419</TotalTime>
  <Words>619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Nutrition 101</vt:lpstr>
      <vt:lpstr>Healthy Eating Reminders </vt:lpstr>
      <vt:lpstr>Choose My Plate</vt:lpstr>
      <vt:lpstr>Snack Ideas</vt:lpstr>
      <vt:lpstr>Make tiny changes</vt:lpstr>
      <vt:lpstr>Breakfast</vt:lpstr>
      <vt:lpstr>Lunch</vt:lpstr>
      <vt:lpstr>Dinner</vt:lpstr>
      <vt:lpstr>Breakfast Recipe </vt:lpstr>
      <vt:lpstr>Lunch Recipe </vt:lpstr>
      <vt:lpstr>Dinner Recipe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101</dc:title>
  <dc:creator>Rebecca Lizalde</dc:creator>
  <cp:lastModifiedBy>Rebecca Lizalde</cp:lastModifiedBy>
  <cp:revision>24</cp:revision>
  <dcterms:created xsi:type="dcterms:W3CDTF">2020-03-18T19:54:20Z</dcterms:created>
  <dcterms:modified xsi:type="dcterms:W3CDTF">2020-03-19T20:40:07Z</dcterms:modified>
</cp:coreProperties>
</file>