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3" r:id="rId4"/>
    <p:sldId id="270" r:id="rId5"/>
    <p:sldId id="272" r:id="rId6"/>
    <p:sldId id="274" r:id="rId7"/>
    <p:sldId id="267" r:id="rId8"/>
    <p:sldId id="262" r:id="rId9"/>
    <p:sldId id="273" r:id="rId10"/>
    <p:sldId id="260" r:id="rId11"/>
    <p:sldId id="268" r:id="rId12"/>
    <p:sldId id="264" r:id="rId13"/>
    <p:sldId id="269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1029FD-7B9F-41B9-AD9A-69B9CBA8E29C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0E3A24-DAD7-4D4C-BD0E-ED2801B4B260}">
      <dgm:prSet/>
      <dgm:spPr/>
      <dgm:t>
        <a:bodyPr/>
        <a:lstStyle/>
        <a:p>
          <a:pPr rtl="0"/>
          <a:r>
            <a:rPr lang="en-US" dirty="0" smtClean="0"/>
            <a:t>Salaried Full Time staff</a:t>
          </a:r>
        </a:p>
        <a:p>
          <a:pPr rtl="0"/>
          <a:endParaRPr lang="en-US" dirty="0" smtClean="0"/>
        </a:p>
        <a:p>
          <a:pPr rtl="0"/>
          <a:r>
            <a:rPr lang="en-US" dirty="0" smtClean="0"/>
            <a:t>At NWSRA, full time staff are salaried and will earn the same salary regardless of time earned/used</a:t>
          </a:r>
        </a:p>
        <a:p>
          <a:pPr rtl="0"/>
          <a:endParaRPr lang="en-US" dirty="0" smtClean="0"/>
        </a:p>
      </dgm:t>
    </dgm:pt>
    <dgm:pt modelId="{88AF470F-3AA2-4700-92D5-3EADCA8333CF}" type="parTrans" cxnId="{866C6D58-4741-4649-AF5C-66A6D82496AE}">
      <dgm:prSet/>
      <dgm:spPr/>
      <dgm:t>
        <a:bodyPr/>
        <a:lstStyle/>
        <a:p>
          <a:endParaRPr lang="en-US"/>
        </a:p>
      </dgm:t>
    </dgm:pt>
    <dgm:pt modelId="{B2960122-30EE-4931-A013-4683282DE043}" type="sibTrans" cxnId="{866C6D58-4741-4649-AF5C-66A6D82496AE}">
      <dgm:prSet/>
      <dgm:spPr/>
      <dgm:t>
        <a:bodyPr/>
        <a:lstStyle/>
        <a:p>
          <a:endParaRPr lang="en-US"/>
        </a:p>
      </dgm:t>
    </dgm:pt>
    <dgm:pt modelId="{EF366FE4-0AF7-4DF0-B915-255967E19B25}">
      <dgm:prSet/>
      <dgm:spPr/>
      <dgm:t>
        <a:bodyPr/>
        <a:lstStyle/>
        <a:p>
          <a:pPr rtl="0"/>
          <a:endParaRPr lang="en-US" dirty="0" smtClean="0"/>
        </a:p>
        <a:p>
          <a:pPr rtl="0"/>
          <a:r>
            <a:rPr lang="en-US" dirty="0" smtClean="0"/>
            <a:t>Vacation, Sick, Personal Days</a:t>
          </a:r>
        </a:p>
        <a:p>
          <a:pPr rtl="0"/>
          <a:endParaRPr lang="en-US" dirty="0" smtClean="0"/>
        </a:p>
        <a:p>
          <a:pPr rtl="0"/>
          <a:r>
            <a:rPr lang="en-US" dirty="0" smtClean="0"/>
            <a:t>These are benefits.  Vacation is paid out at end of employment if unused.  Personal is not paid.  Unused sick time is IMRF retirement credit.</a:t>
          </a:r>
        </a:p>
        <a:p>
          <a:pPr rtl="0"/>
          <a:endParaRPr lang="en-US" dirty="0" smtClean="0"/>
        </a:p>
      </dgm:t>
    </dgm:pt>
    <dgm:pt modelId="{8979C413-DA2D-4DB7-9CB4-3E3E47066AC5}" type="parTrans" cxnId="{C9313867-63C8-45A2-B663-6347E8367022}">
      <dgm:prSet/>
      <dgm:spPr/>
      <dgm:t>
        <a:bodyPr/>
        <a:lstStyle/>
        <a:p>
          <a:endParaRPr lang="en-US"/>
        </a:p>
      </dgm:t>
    </dgm:pt>
    <dgm:pt modelId="{CCD375C5-A547-4D51-BE4B-87D88DEEA340}" type="sibTrans" cxnId="{C9313867-63C8-45A2-B663-6347E8367022}">
      <dgm:prSet/>
      <dgm:spPr/>
      <dgm:t>
        <a:bodyPr/>
        <a:lstStyle/>
        <a:p>
          <a:endParaRPr lang="en-US"/>
        </a:p>
      </dgm:t>
    </dgm:pt>
    <dgm:pt modelId="{67FCE4AC-0BCD-46DE-83C9-CD90669D6244}">
      <dgm:prSet/>
      <dgm:spPr/>
      <dgm:t>
        <a:bodyPr/>
        <a:lstStyle/>
        <a:p>
          <a:pPr rtl="0"/>
          <a:r>
            <a:rPr lang="en-US" dirty="0" smtClean="0"/>
            <a:t>Approved Overtime/Approved Comp Time</a:t>
          </a:r>
        </a:p>
        <a:p>
          <a:pPr rtl="0"/>
          <a:endParaRPr lang="en-US" dirty="0" smtClean="0"/>
        </a:p>
        <a:p>
          <a:pPr rtl="0"/>
          <a:r>
            <a:rPr lang="en-US" dirty="0" smtClean="0"/>
            <a:t>40 hour work week.  Any approved hours above, for non-exempt staff, qualify for OT/Comp Time.  Anything below 40 hours must use Comp Time.</a:t>
          </a:r>
        </a:p>
        <a:p>
          <a:pPr rtl="0"/>
          <a:endParaRPr lang="en-US" dirty="0" smtClean="0"/>
        </a:p>
      </dgm:t>
    </dgm:pt>
    <dgm:pt modelId="{8B8C9239-AB53-4734-A0E0-2379DC7514F3}" type="parTrans" cxnId="{22C2A19A-BDEF-40ED-AD5C-69FBAFD01BCD}">
      <dgm:prSet/>
      <dgm:spPr/>
      <dgm:t>
        <a:bodyPr/>
        <a:lstStyle/>
        <a:p>
          <a:endParaRPr lang="en-US"/>
        </a:p>
      </dgm:t>
    </dgm:pt>
    <dgm:pt modelId="{38823043-231A-47D1-91A8-D1F1B2910BF1}" type="sibTrans" cxnId="{22C2A19A-BDEF-40ED-AD5C-69FBAFD01BCD}">
      <dgm:prSet/>
      <dgm:spPr/>
      <dgm:t>
        <a:bodyPr/>
        <a:lstStyle/>
        <a:p>
          <a:endParaRPr lang="en-US"/>
        </a:p>
      </dgm:t>
    </dgm:pt>
    <dgm:pt modelId="{8A050A07-25E8-4820-B2DE-B07D50285B3E}" type="pres">
      <dgm:prSet presAssocID="{091029FD-7B9F-41B9-AD9A-69B9CBA8E29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402BF7E-CE0F-4F9F-A4F9-20D66091C7B8}" type="pres">
      <dgm:prSet presAssocID="{140E3A24-DAD7-4D4C-BD0E-ED2801B4B260}" presName="vertOne" presStyleCnt="0"/>
      <dgm:spPr/>
    </dgm:pt>
    <dgm:pt modelId="{F1D4900D-A724-4581-B985-E6CB0F4258FA}" type="pres">
      <dgm:prSet presAssocID="{140E3A24-DAD7-4D4C-BD0E-ED2801B4B260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A89B9-F32C-4104-ADF7-7700F7D4DE23}" type="pres">
      <dgm:prSet presAssocID="{140E3A24-DAD7-4D4C-BD0E-ED2801B4B260}" presName="horzOne" presStyleCnt="0"/>
      <dgm:spPr/>
    </dgm:pt>
    <dgm:pt modelId="{A91AE7CA-CA08-466C-A778-8B0D12674745}" type="pres">
      <dgm:prSet presAssocID="{B2960122-30EE-4931-A013-4683282DE043}" presName="sibSpaceOne" presStyleCnt="0"/>
      <dgm:spPr/>
    </dgm:pt>
    <dgm:pt modelId="{EA57CDF7-3441-4C98-B59F-5180EDE54E18}" type="pres">
      <dgm:prSet presAssocID="{EF366FE4-0AF7-4DF0-B915-255967E19B25}" presName="vertOne" presStyleCnt="0"/>
      <dgm:spPr/>
    </dgm:pt>
    <dgm:pt modelId="{58C023A8-A1C6-4D27-B4C0-8CAB07BCD239}" type="pres">
      <dgm:prSet presAssocID="{EF366FE4-0AF7-4DF0-B915-255967E19B25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ECBAB0-8EB4-44C0-8546-20AE905E1E0E}" type="pres">
      <dgm:prSet presAssocID="{EF366FE4-0AF7-4DF0-B915-255967E19B25}" presName="horzOne" presStyleCnt="0"/>
      <dgm:spPr/>
    </dgm:pt>
    <dgm:pt modelId="{99917549-BCE6-4ECC-8857-56B501CF38B0}" type="pres">
      <dgm:prSet presAssocID="{CCD375C5-A547-4D51-BE4B-87D88DEEA340}" presName="sibSpaceOne" presStyleCnt="0"/>
      <dgm:spPr/>
    </dgm:pt>
    <dgm:pt modelId="{573C14E0-4222-4955-95B4-CA7A8F8ED3A3}" type="pres">
      <dgm:prSet presAssocID="{67FCE4AC-0BCD-46DE-83C9-CD90669D6244}" presName="vertOne" presStyleCnt="0"/>
      <dgm:spPr/>
    </dgm:pt>
    <dgm:pt modelId="{82A6C5D3-67F0-4B28-AFDA-571C6D76342E}" type="pres">
      <dgm:prSet presAssocID="{67FCE4AC-0BCD-46DE-83C9-CD90669D6244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9F26C3-2009-40D6-BA73-9474DD257974}" type="pres">
      <dgm:prSet presAssocID="{67FCE4AC-0BCD-46DE-83C9-CD90669D6244}" presName="horzOne" presStyleCnt="0"/>
      <dgm:spPr/>
    </dgm:pt>
  </dgm:ptLst>
  <dgm:cxnLst>
    <dgm:cxn modelId="{22C2A19A-BDEF-40ED-AD5C-69FBAFD01BCD}" srcId="{091029FD-7B9F-41B9-AD9A-69B9CBA8E29C}" destId="{67FCE4AC-0BCD-46DE-83C9-CD90669D6244}" srcOrd="2" destOrd="0" parTransId="{8B8C9239-AB53-4734-A0E0-2379DC7514F3}" sibTransId="{38823043-231A-47D1-91A8-D1F1B2910BF1}"/>
    <dgm:cxn modelId="{C9313867-63C8-45A2-B663-6347E8367022}" srcId="{091029FD-7B9F-41B9-AD9A-69B9CBA8E29C}" destId="{EF366FE4-0AF7-4DF0-B915-255967E19B25}" srcOrd="1" destOrd="0" parTransId="{8979C413-DA2D-4DB7-9CB4-3E3E47066AC5}" sibTransId="{CCD375C5-A547-4D51-BE4B-87D88DEEA340}"/>
    <dgm:cxn modelId="{866C6D58-4741-4649-AF5C-66A6D82496AE}" srcId="{091029FD-7B9F-41B9-AD9A-69B9CBA8E29C}" destId="{140E3A24-DAD7-4D4C-BD0E-ED2801B4B260}" srcOrd="0" destOrd="0" parTransId="{88AF470F-3AA2-4700-92D5-3EADCA8333CF}" sibTransId="{B2960122-30EE-4931-A013-4683282DE043}"/>
    <dgm:cxn modelId="{24A50E5B-7421-414F-AF8D-E46407F256FB}" type="presOf" srcId="{140E3A24-DAD7-4D4C-BD0E-ED2801B4B260}" destId="{F1D4900D-A724-4581-B985-E6CB0F4258FA}" srcOrd="0" destOrd="0" presId="urn:microsoft.com/office/officeart/2005/8/layout/hierarchy4"/>
    <dgm:cxn modelId="{45147A3E-E6A5-48DB-944C-0AF02DE0DBBE}" type="presOf" srcId="{091029FD-7B9F-41B9-AD9A-69B9CBA8E29C}" destId="{8A050A07-25E8-4820-B2DE-B07D50285B3E}" srcOrd="0" destOrd="0" presId="urn:microsoft.com/office/officeart/2005/8/layout/hierarchy4"/>
    <dgm:cxn modelId="{C77AD24F-468F-48A3-952C-C6000690C425}" type="presOf" srcId="{EF366FE4-0AF7-4DF0-B915-255967E19B25}" destId="{58C023A8-A1C6-4D27-B4C0-8CAB07BCD239}" srcOrd="0" destOrd="0" presId="urn:microsoft.com/office/officeart/2005/8/layout/hierarchy4"/>
    <dgm:cxn modelId="{E60DAE5B-0B5F-4120-A606-4DE8D71BD115}" type="presOf" srcId="{67FCE4AC-0BCD-46DE-83C9-CD90669D6244}" destId="{82A6C5D3-67F0-4B28-AFDA-571C6D76342E}" srcOrd="0" destOrd="0" presId="urn:microsoft.com/office/officeart/2005/8/layout/hierarchy4"/>
    <dgm:cxn modelId="{485F6BCB-95FB-442A-9BFD-CE74A07A820C}" type="presParOf" srcId="{8A050A07-25E8-4820-B2DE-B07D50285B3E}" destId="{D402BF7E-CE0F-4F9F-A4F9-20D66091C7B8}" srcOrd="0" destOrd="0" presId="urn:microsoft.com/office/officeart/2005/8/layout/hierarchy4"/>
    <dgm:cxn modelId="{E20D46EF-B9E4-4339-B15D-F5AEF65D780A}" type="presParOf" srcId="{D402BF7E-CE0F-4F9F-A4F9-20D66091C7B8}" destId="{F1D4900D-A724-4581-B985-E6CB0F4258FA}" srcOrd="0" destOrd="0" presId="urn:microsoft.com/office/officeart/2005/8/layout/hierarchy4"/>
    <dgm:cxn modelId="{755631CE-2FA5-4095-B1EB-E5E344F7ED53}" type="presParOf" srcId="{D402BF7E-CE0F-4F9F-A4F9-20D66091C7B8}" destId="{BF5A89B9-F32C-4104-ADF7-7700F7D4DE23}" srcOrd="1" destOrd="0" presId="urn:microsoft.com/office/officeart/2005/8/layout/hierarchy4"/>
    <dgm:cxn modelId="{8232172E-6AA2-43E0-8C70-EF55E7C502E4}" type="presParOf" srcId="{8A050A07-25E8-4820-B2DE-B07D50285B3E}" destId="{A91AE7CA-CA08-466C-A778-8B0D12674745}" srcOrd="1" destOrd="0" presId="urn:microsoft.com/office/officeart/2005/8/layout/hierarchy4"/>
    <dgm:cxn modelId="{00FD38DF-CF1C-4B4D-A736-C5648667A0B8}" type="presParOf" srcId="{8A050A07-25E8-4820-B2DE-B07D50285B3E}" destId="{EA57CDF7-3441-4C98-B59F-5180EDE54E18}" srcOrd="2" destOrd="0" presId="urn:microsoft.com/office/officeart/2005/8/layout/hierarchy4"/>
    <dgm:cxn modelId="{C4C6BD10-2E41-489E-803B-3ED2FBC592F3}" type="presParOf" srcId="{EA57CDF7-3441-4C98-B59F-5180EDE54E18}" destId="{58C023A8-A1C6-4D27-B4C0-8CAB07BCD239}" srcOrd="0" destOrd="0" presId="urn:microsoft.com/office/officeart/2005/8/layout/hierarchy4"/>
    <dgm:cxn modelId="{652ADC96-165B-4F6E-9BCF-1353939D4F3C}" type="presParOf" srcId="{EA57CDF7-3441-4C98-B59F-5180EDE54E18}" destId="{56ECBAB0-8EB4-44C0-8546-20AE905E1E0E}" srcOrd="1" destOrd="0" presId="urn:microsoft.com/office/officeart/2005/8/layout/hierarchy4"/>
    <dgm:cxn modelId="{911EABC9-B7B9-4838-AA2E-CFA75928F480}" type="presParOf" srcId="{8A050A07-25E8-4820-B2DE-B07D50285B3E}" destId="{99917549-BCE6-4ECC-8857-56B501CF38B0}" srcOrd="3" destOrd="0" presId="urn:microsoft.com/office/officeart/2005/8/layout/hierarchy4"/>
    <dgm:cxn modelId="{8FFE5FA1-D87D-432B-8DE2-1A169EA205F8}" type="presParOf" srcId="{8A050A07-25E8-4820-B2DE-B07D50285B3E}" destId="{573C14E0-4222-4955-95B4-CA7A8F8ED3A3}" srcOrd="4" destOrd="0" presId="urn:microsoft.com/office/officeart/2005/8/layout/hierarchy4"/>
    <dgm:cxn modelId="{3CDFDA29-142A-4E32-87D3-00BE4E131750}" type="presParOf" srcId="{573C14E0-4222-4955-95B4-CA7A8F8ED3A3}" destId="{82A6C5D3-67F0-4B28-AFDA-571C6D76342E}" srcOrd="0" destOrd="0" presId="urn:microsoft.com/office/officeart/2005/8/layout/hierarchy4"/>
    <dgm:cxn modelId="{E65EC209-5F5E-4363-87EE-1F6A32404961}" type="presParOf" srcId="{573C14E0-4222-4955-95B4-CA7A8F8ED3A3}" destId="{439F26C3-2009-40D6-BA73-9474DD25797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E5394E-5188-4E14-B127-8DC25E5A77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C7E316-9AEA-4994-9588-885509884603}">
      <dgm:prSet/>
      <dgm:spPr/>
      <dgm:t>
        <a:bodyPr/>
        <a:lstStyle/>
        <a:p>
          <a:pPr rtl="0"/>
          <a:r>
            <a:rPr lang="en-US" dirty="0" smtClean="0"/>
            <a:t>Utilizing a rate of $19.09, the highest rate of pay for a current non exempt employee + time and a half + 2% increase + FICA + IMRF</a:t>
          </a:r>
          <a:endParaRPr lang="en-US" dirty="0"/>
        </a:p>
      </dgm:t>
    </dgm:pt>
    <dgm:pt modelId="{F26F9574-92B2-463D-854E-88F8535F4AF4}" type="parTrans" cxnId="{EB79D874-C330-4B49-8143-756C43B87BC9}">
      <dgm:prSet/>
      <dgm:spPr/>
      <dgm:t>
        <a:bodyPr/>
        <a:lstStyle/>
        <a:p>
          <a:endParaRPr lang="en-US"/>
        </a:p>
      </dgm:t>
    </dgm:pt>
    <dgm:pt modelId="{F005C43A-1154-4E1E-AF8D-7DC7D0D2E6D2}" type="sibTrans" cxnId="{EB79D874-C330-4B49-8143-756C43B87BC9}">
      <dgm:prSet/>
      <dgm:spPr/>
      <dgm:t>
        <a:bodyPr/>
        <a:lstStyle/>
        <a:p>
          <a:endParaRPr lang="en-US"/>
        </a:p>
      </dgm:t>
    </dgm:pt>
    <dgm:pt modelId="{C6EC812E-5B66-4D2E-8E6E-DE114584B5ED}">
      <dgm:prSet/>
      <dgm:spPr/>
      <dgm:t>
        <a:bodyPr/>
        <a:lstStyle/>
        <a:p>
          <a:pPr rtl="0"/>
          <a:r>
            <a:rPr lang="en-US" smtClean="0"/>
            <a:t>Budgeted at maximum exposure</a:t>
          </a:r>
          <a:endParaRPr lang="en-US"/>
        </a:p>
      </dgm:t>
    </dgm:pt>
    <dgm:pt modelId="{2F2EAB91-A7E6-4B69-9D71-BB965E5062B7}" type="parTrans" cxnId="{3869BB75-5007-4C06-9458-EF0CF91C1816}">
      <dgm:prSet/>
      <dgm:spPr/>
      <dgm:t>
        <a:bodyPr/>
        <a:lstStyle/>
        <a:p>
          <a:endParaRPr lang="en-US"/>
        </a:p>
      </dgm:t>
    </dgm:pt>
    <dgm:pt modelId="{3D1B66E2-4814-4FAC-A4E6-900676598240}" type="sibTrans" cxnId="{3869BB75-5007-4C06-9458-EF0CF91C1816}">
      <dgm:prSet/>
      <dgm:spPr/>
      <dgm:t>
        <a:bodyPr/>
        <a:lstStyle/>
        <a:p>
          <a:endParaRPr lang="en-US"/>
        </a:p>
      </dgm:t>
    </dgm:pt>
    <dgm:pt modelId="{DF9936FE-C5A1-4018-B3EC-3B03A4EBE185}">
      <dgm:prSet/>
      <dgm:spPr/>
      <dgm:t>
        <a:bodyPr/>
        <a:lstStyle/>
        <a:p>
          <a:pPr rtl="0"/>
          <a:r>
            <a:rPr lang="en-US" dirty="0" smtClean="0"/>
            <a:t>Based on staff working up to 40 hours per week within holiday weeks</a:t>
          </a:r>
          <a:endParaRPr lang="en-US" dirty="0"/>
        </a:p>
      </dgm:t>
    </dgm:pt>
    <dgm:pt modelId="{CE58433A-CA66-4B8F-A054-CD2A76F91F18}" type="parTrans" cxnId="{D44375F4-1D88-4A2D-912E-E3A8574670E2}">
      <dgm:prSet/>
      <dgm:spPr/>
      <dgm:t>
        <a:bodyPr/>
        <a:lstStyle/>
        <a:p>
          <a:endParaRPr lang="en-US"/>
        </a:p>
      </dgm:t>
    </dgm:pt>
    <dgm:pt modelId="{E0EF851D-3607-42F5-B82C-6B20629BDE56}" type="sibTrans" cxnId="{D44375F4-1D88-4A2D-912E-E3A8574670E2}">
      <dgm:prSet/>
      <dgm:spPr/>
      <dgm:t>
        <a:bodyPr/>
        <a:lstStyle/>
        <a:p>
          <a:endParaRPr lang="en-US"/>
        </a:p>
      </dgm:t>
    </dgm:pt>
    <dgm:pt modelId="{1649FD0B-551F-4292-8C0E-2F79F1EA07DF}">
      <dgm:prSet/>
      <dgm:spPr/>
      <dgm:t>
        <a:bodyPr/>
        <a:lstStyle/>
        <a:p>
          <a:pPr rtl="0"/>
          <a:r>
            <a:rPr lang="en-US" smtClean="0"/>
            <a:t>Based on revised overnight trip offerings for 2017</a:t>
          </a:r>
          <a:endParaRPr lang="en-US"/>
        </a:p>
      </dgm:t>
    </dgm:pt>
    <dgm:pt modelId="{580F6589-A94B-413F-AE5B-83E671DD3DA0}" type="parTrans" cxnId="{E8625B75-0041-4FF9-A360-3C07859CEEB0}">
      <dgm:prSet/>
      <dgm:spPr/>
      <dgm:t>
        <a:bodyPr/>
        <a:lstStyle/>
        <a:p>
          <a:endParaRPr lang="en-US"/>
        </a:p>
      </dgm:t>
    </dgm:pt>
    <dgm:pt modelId="{1EAC9E76-FC40-4490-ABCF-652AAAC21552}" type="sibTrans" cxnId="{E8625B75-0041-4FF9-A360-3C07859CEEB0}">
      <dgm:prSet/>
      <dgm:spPr/>
      <dgm:t>
        <a:bodyPr/>
        <a:lstStyle/>
        <a:p>
          <a:endParaRPr lang="en-US"/>
        </a:p>
      </dgm:t>
    </dgm:pt>
    <dgm:pt modelId="{03DC554E-A7C8-48A4-A7C4-557C7398ECFD}">
      <dgm:prSet/>
      <dgm:spPr/>
      <dgm:t>
        <a:bodyPr/>
        <a:lstStyle/>
        <a:p>
          <a:pPr rtl="0"/>
          <a:r>
            <a:rPr lang="en-US" dirty="0" smtClean="0"/>
            <a:t>Based on overtime pay/comp time only being given to staff who do not meet the salary threshold</a:t>
          </a:r>
          <a:endParaRPr lang="en-US" dirty="0"/>
        </a:p>
      </dgm:t>
    </dgm:pt>
    <dgm:pt modelId="{838E19B3-6AD5-46DD-8821-A7BC7A46A9FF}" type="parTrans" cxnId="{2F2253C0-591E-481C-A886-EE4164AA3183}">
      <dgm:prSet/>
      <dgm:spPr/>
      <dgm:t>
        <a:bodyPr/>
        <a:lstStyle/>
        <a:p>
          <a:endParaRPr lang="en-US"/>
        </a:p>
      </dgm:t>
    </dgm:pt>
    <dgm:pt modelId="{D175738D-BDEB-4DCE-8DAE-B78F6E22DF3D}" type="sibTrans" cxnId="{2F2253C0-591E-481C-A886-EE4164AA3183}">
      <dgm:prSet/>
      <dgm:spPr/>
      <dgm:t>
        <a:bodyPr/>
        <a:lstStyle/>
        <a:p>
          <a:endParaRPr lang="en-US"/>
        </a:p>
      </dgm:t>
    </dgm:pt>
    <dgm:pt modelId="{40703F00-0CD6-4ADC-B3DC-92C297743B5D}">
      <dgm:prSet/>
      <dgm:spPr/>
      <dgm:t>
        <a:bodyPr/>
        <a:lstStyle/>
        <a:p>
          <a:pPr rtl="0"/>
          <a:r>
            <a:rPr lang="en-US" dirty="0" smtClean="0"/>
            <a:t>Reviewed week by week of the year and every event</a:t>
          </a:r>
        </a:p>
        <a:p>
          <a:pPr rtl="0"/>
          <a:endParaRPr lang="en-US" dirty="0"/>
        </a:p>
      </dgm:t>
    </dgm:pt>
    <dgm:pt modelId="{1AD20006-6B09-4F9D-B45F-2BEFBC165AF7}" type="parTrans" cxnId="{C8577B50-C989-45FC-AA9A-F410988D9BDE}">
      <dgm:prSet/>
      <dgm:spPr/>
      <dgm:t>
        <a:bodyPr/>
        <a:lstStyle/>
        <a:p>
          <a:endParaRPr lang="en-US"/>
        </a:p>
      </dgm:t>
    </dgm:pt>
    <dgm:pt modelId="{9EE7A2D9-9C96-432A-BF85-2C4C84DAF23F}" type="sibTrans" cxnId="{C8577B50-C989-45FC-AA9A-F410988D9BDE}">
      <dgm:prSet/>
      <dgm:spPr/>
      <dgm:t>
        <a:bodyPr/>
        <a:lstStyle/>
        <a:p>
          <a:endParaRPr lang="en-US"/>
        </a:p>
      </dgm:t>
    </dgm:pt>
    <dgm:pt modelId="{CE22006F-6762-44CA-A094-086AFB70B955}" type="pres">
      <dgm:prSet presAssocID="{CAE5394E-5188-4E14-B127-8DC25E5A77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92EEE9-094F-4205-82D4-821CD5E94736}" type="pres">
      <dgm:prSet presAssocID="{28C7E316-9AEA-4994-9588-88550988460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5B467B-D747-40BF-85FE-E84B9E31E9C0}" type="pres">
      <dgm:prSet presAssocID="{F005C43A-1154-4E1E-AF8D-7DC7D0D2E6D2}" presName="spacer" presStyleCnt="0"/>
      <dgm:spPr/>
    </dgm:pt>
    <dgm:pt modelId="{01F994A9-89FA-44B1-AC16-66CE6E5AEB84}" type="pres">
      <dgm:prSet presAssocID="{C6EC812E-5B66-4D2E-8E6E-DE114584B5E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03F54-5762-4AC8-AFDB-6060B5349196}" type="pres">
      <dgm:prSet presAssocID="{3D1B66E2-4814-4FAC-A4E6-900676598240}" presName="spacer" presStyleCnt="0"/>
      <dgm:spPr/>
    </dgm:pt>
    <dgm:pt modelId="{C2E026CB-6EE0-4AB7-AE0C-220FAFD62589}" type="pres">
      <dgm:prSet presAssocID="{DF9936FE-C5A1-4018-B3EC-3B03A4EBE18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51B2C4-5C9A-466B-980E-BB6EBF795A4A}" type="pres">
      <dgm:prSet presAssocID="{E0EF851D-3607-42F5-B82C-6B20629BDE56}" presName="spacer" presStyleCnt="0"/>
      <dgm:spPr/>
    </dgm:pt>
    <dgm:pt modelId="{6A0BE4E7-DC46-4BD2-A231-ACF973C07A05}" type="pres">
      <dgm:prSet presAssocID="{1649FD0B-551F-4292-8C0E-2F79F1EA07D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1D75C-5D69-4C74-A8CF-A5A5776673F4}" type="pres">
      <dgm:prSet presAssocID="{1EAC9E76-FC40-4490-ABCF-652AAAC21552}" presName="spacer" presStyleCnt="0"/>
      <dgm:spPr/>
    </dgm:pt>
    <dgm:pt modelId="{9375E295-EF75-45F6-9173-B6C26E92109B}" type="pres">
      <dgm:prSet presAssocID="{03DC554E-A7C8-48A4-A7C4-557C7398ECF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7849EE-224A-4F11-A940-65EEE3BA8331}" type="pres">
      <dgm:prSet presAssocID="{D175738D-BDEB-4DCE-8DAE-B78F6E22DF3D}" presName="spacer" presStyleCnt="0"/>
      <dgm:spPr/>
    </dgm:pt>
    <dgm:pt modelId="{3582EC4B-5820-438E-9E52-413503E67835}" type="pres">
      <dgm:prSet presAssocID="{40703F00-0CD6-4ADC-B3DC-92C297743B5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3D299A-40C9-4AA2-8466-4D4F2DABB1FA}" type="presOf" srcId="{1649FD0B-551F-4292-8C0E-2F79F1EA07DF}" destId="{6A0BE4E7-DC46-4BD2-A231-ACF973C07A05}" srcOrd="0" destOrd="0" presId="urn:microsoft.com/office/officeart/2005/8/layout/vList2"/>
    <dgm:cxn modelId="{2F2253C0-591E-481C-A886-EE4164AA3183}" srcId="{CAE5394E-5188-4E14-B127-8DC25E5A7710}" destId="{03DC554E-A7C8-48A4-A7C4-557C7398ECFD}" srcOrd="4" destOrd="0" parTransId="{838E19B3-6AD5-46DD-8821-A7BC7A46A9FF}" sibTransId="{D175738D-BDEB-4DCE-8DAE-B78F6E22DF3D}"/>
    <dgm:cxn modelId="{C8577B50-C989-45FC-AA9A-F410988D9BDE}" srcId="{CAE5394E-5188-4E14-B127-8DC25E5A7710}" destId="{40703F00-0CD6-4ADC-B3DC-92C297743B5D}" srcOrd="5" destOrd="0" parTransId="{1AD20006-6B09-4F9D-B45F-2BEFBC165AF7}" sibTransId="{9EE7A2D9-9C96-432A-BF85-2C4C84DAF23F}"/>
    <dgm:cxn modelId="{D44375F4-1D88-4A2D-912E-E3A8574670E2}" srcId="{CAE5394E-5188-4E14-B127-8DC25E5A7710}" destId="{DF9936FE-C5A1-4018-B3EC-3B03A4EBE185}" srcOrd="2" destOrd="0" parTransId="{CE58433A-CA66-4B8F-A054-CD2A76F91F18}" sibTransId="{E0EF851D-3607-42F5-B82C-6B20629BDE56}"/>
    <dgm:cxn modelId="{EB79D874-C330-4B49-8143-756C43B87BC9}" srcId="{CAE5394E-5188-4E14-B127-8DC25E5A7710}" destId="{28C7E316-9AEA-4994-9588-885509884603}" srcOrd="0" destOrd="0" parTransId="{F26F9574-92B2-463D-854E-88F8535F4AF4}" sibTransId="{F005C43A-1154-4E1E-AF8D-7DC7D0D2E6D2}"/>
    <dgm:cxn modelId="{042ABD4F-421A-44CD-9B06-479B53311209}" type="presOf" srcId="{C6EC812E-5B66-4D2E-8E6E-DE114584B5ED}" destId="{01F994A9-89FA-44B1-AC16-66CE6E5AEB84}" srcOrd="0" destOrd="0" presId="urn:microsoft.com/office/officeart/2005/8/layout/vList2"/>
    <dgm:cxn modelId="{91B350B7-0AC6-437F-B577-C96FD6C89EDC}" type="presOf" srcId="{CAE5394E-5188-4E14-B127-8DC25E5A7710}" destId="{CE22006F-6762-44CA-A094-086AFB70B955}" srcOrd="0" destOrd="0" presId="urn:microsoft.com/office/officeart/2005/8/layout/vList2"/>
    <dgm:cxn modelId="{76E10519-88D6-4A9D-9B92-DDD4007DE643}" type="presOf" srcId="{40703F00-0CD6-4ADC-B3DC-92C297743B5D}" destId="{3582EC4B-5820-438E-9E52-413503E67835}" srcOrd="0" destOrd="0" presId="urn:microsoft.com/office/officeart/2005/8/layout/vList2"/>
    <dgm:cxn modelId="{3869BB75-5007-4C06-9458-EF0CF91C1816}" srcId="{CAE5394E-5188-4E14-B127-8DC25E5A7710}" destId="{C6EC812E-5B66-4D2E-8E6E-DE114584B5ED}" srcOrd="1" destOrd="0" parTransId="{2F2EAB91-A7E6-4B69-9D71-BB965E5062B7}" sibTransId="{3D1B66E2-4814-4FAC-A4E6-900676598240}"/>
    <dgm:cxn modelId="{E8625B75-0041-4FF9-A360-3C07859CEEB0}" srcId="{CAE5394E-5188-4E14-B127-8DC25E5A7710}" destId="{1649FD0B-551F-4292-8C0E-2F79F1EA07DF}" srcOrd="3" destOrd="0" parTransId="{580F6589-A94B-413F-AE5B-83E671DD3DA0}" sibTransId="{1EAC9E76-FC40-4490-ABCF-652AAAC21552}"/>
    <dgm:cxn modelId="{37CA8539-1B05-4CD4-90E6-7BD885C99B90}" type="presOf" srcId="{28C7E316-9AEA-4994-9588-885509884603}" destId="{1C92EEE9-094F-4205-82D4-821CD5E94736}" srcOrd="0" destOrd="0" presId="urn:microsoft.com/office/officeart/2005/8/layout/vList2"/>
    <dgm:cxn modelId="{94D8EBDF-48BB-4A27-9C41-D0857AF60259}" type="presOf" srcId="{DF9936FE-C5A1-4018-B3EC-3B03A4EBE185}" destId="{C2E026CB-6EE0-4AB7-AE0C-220FAFD62589}" srcOrd="0" destOrd="0" presId="urn:microsoft.com/office/officeart/2005/8/layout/vList2"/>
    <dgm:cxn modelId="{6ED775CC-CE91-4C82-890B-3019719A7B50}" type="presOf" srcId="{03DC554E-A7C8-48A4-A7C4-557C7398ECFD}" destId="{9375E295-EF75-45F6-9173-B6C26E92109B}" srcOrd="0" destOrd="0" presId="urn:microsoft.com/office/officeart/2005/8/layout/vList2"/>
    <dgm:cxn modelId="{A4E64F52-E9B6-4760-9AD2-96E59CFCEB0C}" type="presParOf" srcId="{CE22006F-6762-44CA-A094-086AFB70B955}" destId="{1C92EEE9-094F-4205-82D4-821CD5E94736}" srcOrd="0" destOrd="0" presId="urn:microsoft.com/office/officeart/2005/8/layout/vList2"/>
    <dgm:cxn modelId="{B7A8AEF6-05F5-4605-9185-D62792DFC207}" type="presParOf" srcId="{CE22006F-6762-44CA-A094-086AFB70B955}" destId="{1D5B467B-D747-40BF-85FE-E84B9E31E9C0}" srcOrd="1" destOrd="0" presId="urn:microsoft.com/office/officeart/2005/8/layout/vList2"/>
    <dgm:cxn modelId="{094D03FA-D9E8-4E02-A9A0-D2D7877F8882}" type="presParOf" srcId="{CE22006F-6762-44CA-A094-086AFB70B955}" destId="{01F994A9-89FA-44B1-AC16-66CE6E5AEB84}" srcOrd="2" destOrd="0" presId="urn:microsoft.com/office/officeart/2005/8/layout/vList2"/>
    <dgm:cxn modelId="{F141E5B0-A121-426B-8E65-E35FD3360C5D}" type="presParOf" srcId="{CE22006F-6762-44CA-A094-086AFB70B955}" destId="{64E03F54-5762-4AC8-AFDB-6060B5349196}" srcOrd="3" destOrd="0" presId="urn:microsoft.com/office/officeart/2005/8/layout/vList2"/>
    <dgm:cxn modelId="{89782321-2229-448B-A156-8759B6E542A3}" type="presParOf" srcId="{CE22006F-6762-44CA-A094-086AFB70B955}" destId="{C2E026CB-6EE0-4AB7-AE0C-220FAFD62589}" srcOrd="4" destOrd="0" presId="urn:microsoft.com/office/officeart/2005/8/layout/vList2"/>
    <dgm:cxn modelId="{3575755E-CFCA-465A-9179-E7A81D799F28}" type="presParOf" srcId="{CE22006F-6762-44CA-A094-086AFB70B955}" destId="{0351B2C4-5C9A-466B-980E-BB6EBF795A4A}" srcOrd="5" destOrd="0" presId="urn:microsoft.com/office/officeart/2005/8/layout/vList2"/>
    <dgm:cxn modelId="{EC229A41-3364-4F0A-9EC3-7A43101FBCF4}" type="presParOf" srcId="{CE22006F-6762-44CA-A094-086AFB70B955}" destId="{6A0BE4E7-DC46-4BD2-A231-ACF973C07A05}" srcOrd="6" destOrd="0" presId="urn:microsoft.com/office/officeart/2005/8/layout/vList2"/>
    <dgm:cxn modelId="{5990E0BA-EEA3-4474-BFB8-2E206C5CA797}" type="presParOf" srcId="{CE22006F-6762-44CA-A094-086AFB70B955}" destId="{8BB1D75C-5D69-4C74-A8CF-A5A5776673F4}" srcOrd="7" destOrd="0" presId="urn:microsoft.com/office/officeart/2005/8/layout/vList2"/>
    <dgm:cxn modelId="{BD1EAFA2-3617-4875-B75C-1235C8882E10}" type="presParOf" srcId="{CE22006F-6762-44CA-A094-086AFB70B955}" destId="{9375E295-EF75-45F6-9173-B6C26E92109B}" srcOrd="8" destOrd="0" presId="urn:microsoft.com/office/officeart/2005/8/layout/vList2"/>
    <dgm:cxn modelId="{DE5D35EE-D6FD-4E32-B5C5-AA86AE7126E2}" type="presParOf" srcId="{CE22006F-6762-44CA-A094-086AFB70B955}" destId="{187849EE-224A-4F11-A940-65EEE3BA8331}" srcOrd="9" destOrd="0" presId="urn:microsoft.com/office/officeart/2005/8/layout/vList2"/>
    <dgm:cxn modelId="{D0787133-E050-462E-A01C-8BE6AAA81B02}" type="presParOf" srcId="{CE22006F-6762-44CA-A094-086AFB70B955}" destId="{3582EC4B-5820-438E-9E52-413503E6783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AB8509-C9FB-4B1A-BCC3-4F57D273C7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E6FA8E-CB0A-433C-BEF5-1F6D044F3CE6}">
      <dgm:prSet/>
      <dgm:spPr/>
      <dgm:t>
        <a:bodyPr/>
        <a:lstStyle/>
        <a:p>
          <a:pPr rtl="0"/>
          <a:r>
            <a:rPr lang="en-US" smtClean="0"/>
            <a:t>Following are recommendations for items to be included in the NWSRA policy for Overtime and Comp Time:</a:t>
          </a:r>
          <a:endParaRPr lang="en-US"/>
        </a:p>
      </dgm:t>
    </dgm:pt>
    <dgm:pt modelId="{B749B664-D10A-4E34-8519-BE3BD83DF861}" type="parTrans" cxnId="{DF0DC613-1D8B-430A-A771-B8A7841D0E29}">
      <dgm:prSet/>
      <dgm:spPr/>
      <dgm:t>
        <a:bodyPr/>
        <a:lstStyle/>
        <a:p>
          <a:endParaRPr lang="en-US"/>
        </a:p>
      </dgm:t>
    </dgm:pt>
    <dgm:pt modelId="{630CFD62-42D6-4188-9141-97B5EF690837}" type="sibTrans" cxnId="{DF0DC613-1D8B-430A-A771-B8A7841D0E29}">
      <dgm:prSet/>
      <dgm:spPr/>
      <dgm:t>
        <a:bodyPr/>
        <a:lstStyle/>
        <a:p>
          <a:endParaRPr lang="en-US"/>
        </a:p>
      </dgm:t>
    </dgm:pt>
    <dgm:pt modelId="{ADE6B300-632A-40B2-84B6-1DE5C76F1B78}">
      <dgm:prSet/>
      <dgm:spPr/>
      <dgm:t>
        <a:bodyPr/>
        <a:lstStyle/>
        <a:p>
          <a:pPr rtl="0"/>
          <a:r>
            <a:rPr lang="en-US" dirty="0" smtClean="0"/>
            <a:t>NWSRA will abide by standards set forth by the Fair Labor Standards Act, including definition of a 40 hour work week</a:t>
          </a:r>
          <a:endParaRPr lang="en-US" dirty="0"/>
        </a:p>
      </dgm:t>
    </dgm:pt>
    <dgm:pt modelId="{F8E8497F-EF2E-4AE1-A46F-15D605F8849C}" type="parTrans" cxnId="{C689A66B-54A9-419B-BE89-35BE4C635968}">
      <dgm:prSet/>
      <dgm:spPr/>
      <dgm:t>
        <a:bodyPr/>
        <a:lstStyle/>
        <a:p>
          <a:endParaRPr lang="en-US"/>
        </a:p>
      </dgm:t>
    </dgm:pt>
    <dgm:pt modelId="{C824831B-4F29-422D-B688-40CE93A28EA2}" type="sibTrans" cxnId="{C689A66B-54A9-419B-BE89-35BE4C635968}">
      <dgm:prSet/>
      <dgm:spPr/>
      <dgm:t>
        <a:bodyPr/>
        <a:lstStyle/>
        <a:p>
          <a:endParaRPr lang="en-US"/>
        </a:p>
      </dgm:t>
    </dgm:pt>
    <dgm:pt modelId="{F3C20CE0-BBD4-4E8B-8D8E-C05744D303F5}">
      <dgm:prSet/>
      <dgm:spPr/>
      <dgm:t>
        <a:bodyPr/>
        <a:lstStyle/>
        <a:p>
          <a:pPr rtl="0"/>
          <a:r>
            <a:rPr lang="en-US" dirty="0" smtClean="0"/>
            <a:t>Non-exempt staff are required to obtain supervisor approval of schedule prior to the work week. If schedule changes, they must notify supervisor for re-approval.  First step is to readjust the rest of the week. </a:t>
          </a:r>
          <a:endParaRPr lang="en-US" dirty="0"/>
        </a:p>
      </dgm:t>
    </dgm:pt>
    <dgm:pt modelId="{523EF585-696A-412D-9567-17D9095F2AFD}" type="parTrans" cxnId="{D4C6D2BC-FB5D-4CAF-97E0-877BE501C79A}">
      <dgm:prSet/>
      <dgm:spPr/>
      <dgm:t>
        <a:bodyPr/>
        <a:lstStyle/>
        <a:p>
          <a:endParaRPr lang="en-US"/>
        </a:p>
      </dgm:t>
    </dgm:pt>
    <dgm:pt modelId="{95666C3F-5EEB-40E4-AC1C-B29F88C9CF37}" type="sibTrans" cxnId="{D4C6D2BC-FB5D-4CAF-97E0-877BE501C79A}">
      <dgm:prSet/>
      <dgm:spPr/>
      <dgm:t>
        <a:bodyPr/>
        <a:lstStyle/>
        <a:p>
          <a:endParaRPr lang="en-US"/>
        </a:p>
      </dgm:t>
    </dgm:pt>
    <dgm:pt modelId="{8702213C-C39C-460D-878A-FA32AA094050}">
      <dgm:prSet/>
      <dgm:spPr/>
      <dgm:t>
        <a:bodyPr/>
        <a:lstStyle/>
        <a:p>
          <a:pPr rtl="0"/>
          <a:r>
            <a:rPr lang="en-US" dirty="0" smtClean="0"/>
            <a:t>Approved time worked below 40 hours/week qualifies for use of earned Comp Time</a:t>
          </a:r>
          <a:endParaRPr lang="en-US" dirty="0"/>
        </a:p>
      </dgm:t>
    </dgm:pt>
    <dgm:pt modelId="{9967BB1C-299A-4D7F-A734-52E47650EFCB}" type="parTrans" cxnId="{CF8D8B3A-06B8-4F83-8660-062BEDBC454E}">
      <dgm:prSet/>
      <dgm:spPr/>
      <dgm:t>
        <a:bodyPr/>
        <a:lstStyle/>
        <a:p>
          <a:endParaRPr lang="en-US"/>
        </a:p>
      </dgm:t>
    </dgm:pt>
    <dgm:pt modelId="{FF2CA859-FE91-4A8B-AF5F-0FD8DA76CFEE}" type="sibTrans" cxnId="{CF8D8B3A-06B8-4F83-8660-062BEDBC454E}">
      <dgm:prSet/>
      <dgm:spPr/>
      <dgm:t>
        <a:bodyPr/>
        <a:lstStyle/>
        <a:p>
          <a:endParaRPr lang="en-US"/>
        </a:p>
      </dgm:t>
    </dgm:pt>
    <dgm:pt modelId="{45797F5F-0863-45FC-9370-81E9CA7841BD}">
      <dgm:prSet/>
      <dgm:spPr/>
      <dgm:t>
        <a:bodyPr/>
        <a:lstStyle/>
        <a:p>
          <a:pPr rtl="0"/>
          <a:endParaRPr lang="en-US" dirty="0"/>
        </a:p>
      </dgm:t>
    </dgm:pt>
    <dgm:pt modelId="{35760589-EC4E-4A5A-8883-E0DC32DAADDF}" type="parTrans" cxnId="{FC295B6E-345D-42FC-B51A-E4EFC428B706}">
      <dgm:prSet/>
      <dgm:spPr/>
      <dgm:t>
        <a:bodyPr/>
        <a:lstStyle/>
        <a:p>
          <a:endParaRPr lang="en-US"/>
        </a:p>
      </dgm:t>
    </dgm:pt>
    <dgm:pt modelId="{343A6399-F49E-49F6-8AED-C743757630FF}" type="sibTrans" cxnId="{FC295B6E-345D-42FC-B51A-E4EFC428B706}">
      <dgm:prSet/>
      <dgm:spPr/>
      <dgm:t>
        <a:bodyPr/>
        <a:lstStyle/>
        <a:p>
          <a:endParaRPr lang="en-US"/>
        </a:p>
      </dgm:t>
    </dgm:pt>
    <dgm:pt modelId="{4BD33E6B-384F-44C6-A171-A36D41912C76}">
      <dgm:prSet/>
      <dgm:spPr/>
      <dgm:t>
        <a:bodyPr/>
        <a:lstStyle/>
        <a:p>
          <a:pPr rtl="0"/>
          <a:endParaRPr lang="en-US" dirty="0"/>
        </a:p>
      </dgm:t>
    </dgm:pt>
    <dgm:pt modelId="{4036BF11-FE12-4ACA-BDC4-E91A143A7E34}" type="parTrans" cxnId="{6FF3DBFE-C6F4-43AD-B5CE-E8439C8C3AC8}">
      <dgm:prSet/>
      <dgm:spPr/>
      <dgm:t>
        <a:bodyPr/>
        <a:lstStyle/>
        <a:p>
          <a:endParaRPr lang="en-US"/>
        </a:p>
      </dgm:t>
    </dgm:pt>
    <dgm:pt modelId="{EEE527F3-A2B4-4940-90F1-CDE5D1FA287F}" type="sibTrans" cxnId="{6FF3DBFE-C6F4-43AD-B5CE-E8439C8C3AC8}">
      <dgm:prSet/>
      <dgm:spPr/>
      <dgm:t>
        <a:bodyPr/>
        <a:lstStyle/>
        <a:p>
          <a:endParaRPr lang="en-US"/>
        </a:p>
      </dgm:t>
    </dgm:pt>
    <dgm:pt modelId="{AC876090-B417-4F9B-86AC-DE152639D61B}">
      <dgm:prSet/>
      <dgm:spPr/>
      <dgm:t>
        <a:bodyPr/>
        <a:lstStyle/>
        <a:p>
          <a:pPr rtl="0"/>
          <a:r>
            <a:rPr lang="en-US" dirty="0" smtClean="0"/>
            <a:t>Approved time worked above 40 hours/week qualifies for Comp Time up to the Federal threshold of 240 hours  </a:t>
          </a:r>
          <a:endParaRPr lang="en-US" dirty="0"/>
        </a:p>
      </dgm:t>
    </dgm:pt>
    <dgm:pt modelId="{56B78147-1BD7-4D17-8B70-C04B266A0636}" type="parTrans" cxnId="{B09DEB43-F5BA-4C4D-AE05-2344CA2A0237}">
      <dgm:prSet/>
      <dgm:spPr/>
      <dgm:t>
        <a:bodyPr/>
        <a:lstStyle/>
        <a:p>
          <a:endParaRPr lang="en-US"/>
        </a:p>
      </dgm:t>
    </dgm:pt>
    <dgm:pt modelId="{C7461BFF-FF55-4594-A4BC-8D6725E6732C}" type="sibTrans" cxnId="{B09DEB43-F5BA-4C4D-AE05-2344CA2A0237}">
      <dgm:prSet/>
      <dgm:spPr/>
      <dgm:t>
        <a:bodyPr/>
        <a:lstStyle/>
        <a:p>
          <a:endParaRPr lang="en-US"/>
        </a:p>
      </dgm:t>
    </dgm:pt>
    <dgm:pt modelId="{4BA8FEC8-7D99-40FE-82C2-D6BBA2B1C5E1}">
      <dgm:prSet/>
      <dgm:spPr/>
      <dgm:t>
        <a:bodyPr/>
        <a:lstStyle/>
        <a:p>
          <a:pPr rtl="0"/>
          <a:endParaRPr lang="en-US" dirty="0"/>
        </a:p>
      </dgm:t>
    </dgm:pt>
    <dgm:pt modelId="{C1048680-D94E-433F-A629-BEEBF5F7CAC5}" type="parTrans" cxnId="{CA9E9133-E89B-46E7-A337-52BD97695EED}">
      <dgm:prSet/>
      <dgm:spPr/>
      <dgm:t>
        <a:bodyPr/>
        <a:lstStyle/>
        <a:p>
          <a:endParaRPr lang="en-US"/>
        </a:p>
      </dgm:t>
    </dgm:pt>
    <dgm:pt modelId="{701793A1-03B0-4895-9237-592160AACD56}" type="sibTrans" cxnId="{CA9E9133-E89B-46E7-A337-52BD97695EED}">
      <dgm:prSet/>
      <dgm:spPr/>
      <dgm:t>
        <a:bodyPr/>
        <a:lstStyle/>
        <a:p>
          <a:endParaRPr lang="en-US"/>
        </a:p>
      </dgm:t>
    </dgm:pt>
    <dgm:pt modelId="{2D3DF551-13EE-42A4-8C22-F4F0D29D2C03}">
      <dgm:prSet/>
      <dgm:spPr/>
      <dgm:t>
        <a:bodyPr/>
        <a:lstStyle/>
        <a:p>
          <a:pPr rtl="0"/>
          <a:endParaRPr lang="en-US" dirty="0"/>
        </a:p>
      </dgm:t>
    </dgm:pt>
    <dgm:pt modelId="{648F6917-973B-4CCB-B017-CA9614A056BA}" type="parTrans" cxnId="{C4A68D16-F9E3-4284-8BB2-20569E371754}">
      <dgm:prSet/>
      <dgm:spPr/>
    </dgm:pt>
    <dgm:pt modelId="{6CAF24A2-AE63-4E43-A3B5-A25908C08E80}" type="sibTrans" cxnId="{C4A68D16-F9E3-4284-8BB2-20569E371754}">
      <dgm:prSet/>
      <dgm:spPr/>
    </dgm:pt>
    <dgm:pt modelId="{8C7AC974-A9D6-407E-8313-23FAC6110DA1}">
      <dgm:prSet/>
      <dgm:spPr/>
      <dgm:t>
        <a:bodyPr/>
        <a:lstStyle/>
        <a:p>
          <a:pPr rtl="0"/>
          <a:endParaRPr lang="en-US" dirty="0"/>
        </a:p>
      </dgm:t>
    </dgm:pt>
    <dgm:pt modelId="{AD909B92-E09D-4A2A-BE0E-EC04A826259E}" type="parTrans" cxnId="{8F3C068E-197D-49CA-8A92-A77B41F105F0}">
      <dgm:prSet/>
      <dgm:spPr/>
    </dgm:pt>
    <dgm:pt modelId="{51D99E6D-1134-4FD7-8E76-C333C342BD0D}" type="sibTrans" cxnId="{8F3C068E-197D-49CA-8A92-A77B41F105F0}">
      <dgm:prSet/>
      <dgm:spPr/>
    </dgm:pt>
    <dgm:pt modelId="{B9152732-1078-49AE-AD32-71A01D5D70E0}">
      <dgm:prSet/>
      <dgm:spPr/>
      <dgm:t>
        <a:bodyPr/>
        <a:lstStyle/>
        <a:p>
          <a:pPr rtl="0"/>
          <a:endParaRPr lang="en-US" dirty="0"/>
        </a:p>
      </dgm:t>
    </dgm:pt>
    <dgm:pt modelId="{5C4D40D3-D653-4188-B1D2-CFDF28FA8B1B}" type="parTrans" cxnId="{84B2C511-5607-4C86-AAF8-50FFC00EAB37}">
      <dgm:prSet/>
      <dgm:spPr/>
    </dgm:pt>
    <dgm:pt modelId="{05A4F5D1-AFAE-4854-8251-9CB02B1FBCC2}" type="sibTrans" cxnId="{84B2C511-5607-4C86-AAF8-50FFC00EAB37}">
      <dgm:prSet/>
      <dgm:spPr/>
    </dgm:pt>
    <dgm:pt modelId="{994D3A76-7E12-422F-84A6-1CAB59818EFC}">
      <dgm:prSet/>
      <dgm:spPr/>
      <dgm:t>
        <a:bodyPr/>
        <a:lstStyle/>
        <a:p>
          <a:pPr rtl="0"/>
          <a:endParaRPr lang="en-US" dirty="0"/>
        </a:p>
      </dgm:t>
    </dgm:pt>
    <dgm:pt modelId="{0E799694-7682-4325-914A-FAA22A23A5F9}" type="parTrans" cxnId="{81E39C75-86AE-41F7-9EA2-BECA3D9C6210}">
      <dgm:prSet/>
      <dgm:spPr/>
    </dgm:pt>
    <dgm:pt modelId="{7FA6FFF3-8A24-4B55-837B-4EF7D2859AAE}" type="sibTrans" cxnId="{81E39C75-86AE-41F7-9EA2-BECA3D9C6210}">
      <dgm:prSet/>
      <dgm:spPr/>
    </dgm:pt>
    <dgm:pt modelId="{3B4968D7-9955-4DE2-8E65-4B9DF1455762}" type="pres">
      <dgm:prSet presAssocID="{9AAB8509-C9FB-4B1A-BCC3-4F57D273C7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7CD483-3C93-42E6-88E5-512112EFDF61}" type="pres">
      <dgm:prSet presAssocID="{04E6FA8E-CB0A-433C-BEF5-1F6D044F3CE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6FBCF6-74DB-4B5F-9AB6-11258964E2B4}" type="pres">
      <dgm:prSet presAssocID="{04E6FA8E-CB0A-433C-BEF5-1F6D044F3CE6}" presName="childText" presStyleLbl="revTx" presStyleIdx="0" presStyleCnt="1" custScaleY="911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3C068E-197D-49CA-8A92-A77B41F105F0}" srcId="{04E6FA8E-CB0A-433C-BEF5-1F6D044F3CE6}" destId="{8C7AC974-A9D6-407E-8313-23FAC6110DA1}" srcOrd="9" destOrd="0" parTransId="{AD909B92-E09D-4A2A-BE0E-EC04A826259E}" sibTransId="{51D99E6D-1134-4FD7-8E76-C333C342BD0D}"/>
    <dgm:cxn modelId="{EC87B2F2-043F-4148-B4E8-80DD66A5A3A3}" type="presOf" srcId="{4BD33E6B-384F-44C6-A171-A36D41912C76}" destId="{896FBCF6-74DB-4B5F-9AB6-11258964E2B4}" srcOrd="0" destOrd="6" presId="urn:microsoft.com/office/officeart/2005/8/layout/vList2"/>
    <dgm:cxn modelId="{0F38F152-7331-47CE-BEC3-485E74E069CA}" type="presOf" srcId="{8702213C-C39C-460D-878A-FA32AA094050}" destId="{896FBCF6-74DB-4B5F-9AB6-11258964E2B4}" srcOrd="0" destOrd="7" presId="urn:microsoft.com/office/officeart/2005/8/layout/vList2"/>
    <dgm:cxn modelId="{65958207-E5F6-4DC7-94F9-9AEE158BDEF7}" type="presOf" srcId="{45797F5F-0863-45FC-9370-81E9CA7841BD}" destId="{896FBCF6-74DB-4B5F-9AB6-11258964E2B4}" srcOrd="0" destOrd="2" presId="urn:microsoft.com/office/officeart/2005/8/layout/vList2"/>
    <dgm:cxn modelId="{84B2C511-5607-4C86-AAF8-50FFC00EAB37}" srcId="{04E6FA8E-CB0A-433C-BEF5-1F6D044F3CE6}" destId="{B9152732-1078-49AE-AD32-71A01D5D70E0}" srcOrd="8" destOrd="0" parTransId="{5C4D40D3-D653-4188-B1D2-CFDF28FA8B1B}" sibTransId="{05A4F5D1-AFAE-4854-8251-9CB02B1FBCC2}"/>
    <dgm:cxn modelId="{FC295B6E-345D-42FC-B51A-E4EFC428B706}" srcId="{04E6FA8E-CB0A-433C-BEF5-1F6D044F3CE6}" destId="{45797F5F-0863-45FC-9370-81E9CA7841BD}" srcOrd="2" destOrd="0" parTransId="{35760589-EC4E-4A5A-8883-E0DC32DAADDF}" sibTransId="{343A6399-F49E-49F6-8AED-C743757630FF}"/>
    <dgm:cxn modelId="{9DEF10DB-D149-47E5-B8FB-F9664F5FB0C3}" type="presOf" srcId="{4BA8FEC8-7D99-40FE-82C2-D6BBA2B1C5E1}" destId="{896FBCF6-74DB-4B5F-9AB6-11258964E2B4}" srcOrd="0" destOrd="4" presId="urn:microsoft.com/office/officeart/2005/8/layout/vList2"/>
    <dgm:cxn modelId="{9DD4C2D3-FEBF-4A38-874D-B237BA41E5E2}" type="presOf" srcId="{AC876090-B417-4F9B-86AC-DE152639D61B}" destId="{896FBCF6-74DB-4B5F-9AB6-11258964E2B4}" srcOrd="0" destOrd="5" presId="urn:microsoft.com/office/officeart/2005/8/layout/vList2"/>
    <dgm:cxn modelId="{F090AF4E-137B-438A-9A0F-622FCBD7C043}" type="presOf" srcId="{F3C20CE0-BBD4-4E8B-8D8E-C05744D303F5}" destId="{896FBCF6-74DB-4B5F-9AB6-11258964E2B4}" srcOrd="0" destOrd="3" presId="urn:microsoft.com/office/officeart/2005/8/layout/vList2"/>
    <dgm:cxn modelId="{CF8D8B3A-06B8-4F83-8660-062BEDBC454E}" srcId="{04E6FA8E-CB0A-433C-BEF5-1F6D044F3CE6}" destId="{8702213C-C39C-460D-878A-FA32AA094050}" srcOrd="7" destOrd="0" parTransId="{9967BB1C-299A-4D7F-A734-52E47650EFCB}" sibTransId="{FF2CA859-FE91-4A8B-AF5F-0FD8DA76CFEE}"/>
    <dgm:cxn modelId="{B09DEB43-F5BA-4C4D-AE05-2344CA2A0237}" srcId="{04E6FA8E-CB0A-433C-BEF5-1F6D044F3CE6}" destId="{AC876090-B417-4F9B-86AC-DE152639D61B}" srcOrd="5" destOrd="0" parTransId="{56B78147-1BD7-4D17-8B70-C04B266A0636}" sibTransId="{C7461BFF-FF55-4594-A4BC-8D6725E6732C}"/>
    <dgm:cxn modelId="{CA9E9133-E89B-46E7-A337-52BD97695EED}" srcId="{04E6FA8E-CB0A-433C-BEF5-1F6D044F3CE6}" destId="{4BA8FEC8-7D99-40FE-82C2-D6BBA2B1C5E1}" srcOrd="4" destOrd="0" parTransId="{C1048680-D94E-433F-A629-BEEBF5F7CAC5}" sibTransId="{701793A1-03B0-4895-9237-592160AACD56}"/>
    <dgm:cxn modelId="{D4C6D2BC-FB5D-4CAF-97E0-877BE501C79A}" srcId="{04E6FA8E-CB0A-433C-BEF5-1F6D044F3CE6}" destId="{F3C20CE0-BBD4-4E8B-8D8E-C05744D303F5}" srcOrd="3" destOrd="0" parTransId="{523EF585-696A-412D-9567-17D9095F2AFD}" sibTransId="{95666C3F-5EEB-40E4-AC1C-B29F88C9CF37}"/>
    <dgm:cxn modelId="{81E39C75-86AE-41F7-9EA2-BECA3D9C6210}" srcId="{04E6FA8E-CB0A-433C-BEF5-1F6D044F3CE6}" destId="{994D3A76-7E12-422F-84A6-1CAB59818EFC}" srcOrd="0" destOrd="0" parTransId="{0E799694-7682-4325-914A-FAA22A23A5F9}" sibTransId="{7FA6FFF3-8A24-4B55-837B-4EF7D2859AAE}"/>
    <dgm:cxn modelId="{190CD503-C5DD-4058-A62A-B6F74B61AC8F}" type="presOf" srcId="{9AAB8509-C9FB-4B1A-BCC3-4F57D273C74F}" destId="{3B4968D7-9955-4DE2-8E65-4B9DF1455762}" srcOrd="0" destOrd="0" presId="urn:microsoft.com/office/officeart/2005/8/layout/vList2"/>
    <dgm:cxn modelId="{6FF3DBFE-C6F4-43AD-B5CE-E8439C8C3AC8}" srcId="{04E6FA8E-CB0A-433C-BEF5-1F6D044F3CE6}" destId="{4BD33E6B-384F-44C6-A171-A36D41912C76}" srcOrd="6" destOrd="0" parTransId="{4036BF11-FE12-4ACA-BDC4-E91A143A7E34}" sibTransId="{EEE527F3-A2B4-4940-90F1-CDE5D1FA287F}"/>
    <dgm:cxn modelId="{C689A66B-54A9-419B-BE89-35BE4C635968}" srcId="{04E6FA8E-CB0A-433C-BEF5-1F6D044F3CE6}" destId="{ADE6B300-632A-40B2-84B6-1DE5C76F1B78}" srcOrd="1" destOrd="0" parTransId="{F8E8497F-EF2E-4AE1-A46F-15D605F8849C}" sibTransId="{C824831B-4F29-422D-B688-40CE93A28EA2}"/>
    <dgm:cxn modelId="{B43B3CC4-D76F-4F57-8FF6-6D90C463F3E1}" type="presOf" srcId="{2D3DF551-13EE-42A4-8C22-F4F0D29D2C03}" destId="{896FBCF6-74DB-4B5F-9AB6-11258964E2B4}" srcOrd="0" destOrd="10" presId="urn:microsoft.com/office/officeart/2005/8/layout/vList2"/>
    <dgm:cxn modelId="{22B3A70B-D558-4E37-8B34-4C42DD6919FD}" type="presOf" srcId="{ADE6B300-632A-40B2-84B6-1DE5C76F1B78}" destId="{896FBCF6-74DB-4B5F-9AB6-11258964E2B4}" srcOrd="0" destOrd="1" presId="urn:microsoft.com/office/officeart/2005/8/layout/vList2"/>
    <dgm:cxn modelId="{452C97F1-AFE1-41B1-A327-B43BA843B1D9}" type="presOf" srcId="{B9152732-1078-49AE-AD32-71A01D5D70E0}" destId="{896FBCF6-74DB-4B5F-9AB6-11258964E2B4}" srcOrd="0" destOrd="8" presId="urn:microsoft.com/office/officeart/2005/8/layout/vList2"/>
    <dgm:cxn modelId="{5F9939D5-4AD8-411B-9257-EA3677F13CCA}" type="presOf" srcId="{8C7AC974-A9D6-407E-8313-23FAC6110DA1}" destId="{896FBCF6-74DB-4B5F-9AB6-11258964E2B4}" srcOrd="0" destOrd="9" presId="urn:microsoft.com/office/officeart/2005/8/layout/vList2"/>
    <dgm:cxn modelId="{6445F540-5F3D-4192-BA4F-C14561322B70}" type="presOf" srcId="{994D3A76-7E12-422F-84A6-1CAB59818EFC}" destId="{896FBCF6-74DB-4B5F-9AB6-11258964E2B4}" srcOrd="0" destOrd="0" presId="urn:microsoft.com/office/officeart/2005/8/layout/vList2"/>
    <dgm:cxn modelId="{C4A68D16-F9E3-4284-8BB2-20569E371754}" srcId="{04E6FA8E-CB0A-433C-BEF5-1F6D044F3CE6}" destId="{2D3DF551-13EE-42A4-8C22-F4F0D29D2C03}" srcOrd="10" destOrd="0" parTransId="{648F6917-973B-4CCB-B017-CA9614A056BA}" sibTransId="{6CAF24A2-AE63-4E43-A3B5-A25908C08E80}"/>
    <dgm:cxn modelId="{7EF62432-ABD7-4ABF-AE59-C3A637032E18}" type="presOf" srcId="{04E6FA8E-CB0A-433C-BEF5-1F6D044F3CE6}" destId="{107CD483-3C93-42E6-88E5-512112EFDF61}" srcOrd="0" destOrd="0" presId="urn:microsoft.com/office/officeart/2005/8/layout/vList2"/>
    <dgm:cxn modelId="{DF0DC613-1D8B-430A-A771-B8A7841D0E29}" srcId="{9AAB8509-C9FB-4B1A-BCC3-4F57D273C74F}" destId="{04E6FA8E-CB0A-433C-BEF5-1F6D044F3CE6}" srcOrd="0" destOrd="0" parTransId="{B749B664-D10A-4E34-8519-BE3BD83DF861}" sibTransId="{630CFD62-42D6-4188-9141-97B5EF690837}"/>
    <dgm:cxn modelId="{5127C707-8481-43DE-B4FB-CFE68182540F}" type="presParOf" srcId="{3B4968D7-9955-4DE2-8E65-4B9DF1455762}" destId="{107CD483-3C93-42E6-88E5-512112EFDF61}" srcOrd="0" destOrd="0" presId="urn:microsoft.com/office/officeart/2005/8/layout/vList2"/>
    <dgm:cxn modelId="{92C2780A-B6C0-48E1-B0F2-4BACF81E5741}" type="presParOf" srcId="{3B4968D7-9955-4DE2-8E65-4B9DF1455762}" destId="{896FBCF6-74DB-4B5F-9AB6-11258964E2B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AB8509-C9FB-4B1A-BCC3-4F57D273C74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E6FA8E-CB0A-433C-BEF5-1F6D044F3CE6}">
      <dgm:prSet/>
      <dgm:spPr/>
      <dgm:t>
        <a:bodyPr/>
        <a:lstStyle/>
        <a:p>
          <a:pPr rtl="0"/>
          <a:r>
            <a:rPr lang="en-US" dirty="0" smtClean="0"/>
            <a:t>Following are recommendations for items to be included in the NWSRA procedure for Overtime and Comp Time:</a:t>
          </a:r>
          <a:endParaRPr lang="en-US" dirty="0"/>
        </a:p>
      </dgm:t>
    </dgm:pt>
    <dgm:pt modelId="{B749B664-D10A-4E34-8519-BE3BD83DF861}" type="parTrans" cxnId="{DF0DC613-1D8B-430A-A771-B8A7841D0E29}">
      <dgm:prSet/>
      <dgm:spPr/>
      <dgm:t>
        <a:bodyPr/>
        <a:lstStyle/>
        <a:p>
          <a:endParaRPr lang="en-US"/>
        </a:p>
      </dgm:t>
    </dgm:pt>
    <dgm:pt modelId="{630CFD62-42D6-4188-9141-97B5EF690837}" type="sibTrans" cxnId="{DF0DC613-1D8B-430A-A771-B8A7841D0E29}">
      <dgm:prSet/>
      <dgm:spPr/>
      <dgm:t>
        <a:bodyPr/>
        <a:lstStyle/>
        <a:p>
          <a:endParaRPr lang="en-US"/>
        </a:p>
      </dgm:t>
    </dgm:pt>
    <dgm:pt modelId="{ADE6B300-632A-40B2-84B6-1DE5C76F1B78}">
      <dgm:prSet/>
      <dgm:spPr/>
      <dgm:t>
        <a:bodyPr/>
        <a:lstStyle/>
        <a:p>
          <a:pPr rtl="0"/>
          <a:endParaRPr lang="en-US" dirty="0"/>
        </a:p>
      </dgm:t>
    </dgm:pt>
    <dgm:pt modelId="{F8E8497F-EF2E-4AE1-A46F-15D605F8849C}" type="parTrans" cxnId="{C689A66B-54A9-419B-BE89-35BE4C635968}">
      <dgm:prSet/>
      <dgm:spPr/>
      <dgm:t>
        <a:bodyPr/>
        <a:lstStyle/>
        <a:p>
          <a:endParaRPr lang="en-US"/>
        </a:p>
      </dgm:t>
    </dgm:pt>
    <dgm:pt modelId="{C824831B-4F29-422D-B688-40CE93A28EA2}" type="sibTrans" cxnId="{C689A66B-54A9-419B-BE89-35BE4C635968}">
      <dgm:prSet/>
      <dgm:spPr/>
      <dgm:t>
        <a:bodyPr/>
        <a:lstStyle/>
        <a:p>
          <a:endParaRPr lang="en-US"/>
        </a:p>
      </dgm:t>
    </dgm:pt>
    <dgm:pt modelId="{531ADDC6-FC64-476C-BCEA-2CA8818F7D54}">
      <dgm:prSet/>
      <dgm:spPr/>
      <dgm:t>
        <a:bodyPr/>
        <a:lstStyle/>
        <a:p>
          <a:pPr rtl="0"/>
          <a:endParaRPr lang="en-US" dirty="0"/>
        </a:p>
      </dgm:t>
    </dgm:pt>
    <dgm:pt modelId="{3856426E-CE4D-423E-922D-E6D33AFD9B72}" type="sibTrans" cxnId="{425DAA75-7BC0-4B33-BA9F-D2C49FA8EA32}">
      <dgm:prSet/>
      <dgm:spPr/>
      <dgm:t>
        <a:bodyPr/>
        <a:lstStyle/>
        <a:p>
          <a:endParaRPr lang="en-US"/>
        </a:p>
      </dgm:t>
    </dgm:pt>
    <dgm:pt modelId="{DE3B5D72-CF31-4754-9BC0-D1DFD8957E5B}" type="parTrans" cxnId="{425DAA75-7BC0-4B33-BA9F-D2C49FA8EA32}">
      <dgm:prSet/>
      <dgm:spPr/>
      <dgm:t>
        <a:bodyPr/>
        <a:lstStyle/>
        <a:p>
          <a:endParaRPr lang="en-US"/>
        </a:p>
      </dgm:t>
    </dgm:pt>
    <dgm:pt modelId="{B5360036-19EC-4FCB-8F9F-2A2FFAECF907}">
      <dgm:prSet/>
      <dgm:spPr/>
      <dgm:t>
        <a:bodyPr/>
        <a:lstStyle/>
        <a:p>
          <a:pPr rtl="0"/>
          <a:r>
            <a:rPr lang="en-US" dirty="0" smtClean="0"/>
            <a:t>Overtime pay for accrued comp hours that do not exceed the Federal threshold will only be provided upon recommendation of a Superintendent and approval by the Executive Director</a:t>
          </a:r>
          <a:endParaRPr lang="en-US" dirty="0"/>
        </a:p>
      </dgm:t>
    </dgm:pt>
    <dgm:pt modelId="{673FE640-C9C0-4521-B3A6-372F7D1E4F4D}" type="sibTrans" cxnId="{C676F8E7-EBE0-46FC-921A-2C6BEE1CA89A}">
      <dgm:prSet/>
      <dgm:spPr/>
      <dgm:t>
        <a:bodyPr/>
        <a:lstStyle/>
        <a:p>
          <a:endParaRPr lang="en-US"/>
        </a:p>
      </dgm:t>
    </dgm:pt>
    <dgm:pt modelId="{1FE39DF4-368E-45DF-B2D4-F714B5112A34}" type="parTrans" cxnId="{C676F8E7-EBE0-46FC-921A-2C6BEE1CA89A}">
      <dgm:prSet/>
      <dgm:spPr/>
      <dgm:t>
        <a:bodyPr/>
        <a:lstStyle/>
        <a:p>
          <a:endParaRPr lang="en-US"/>
        </a:p>
      </dgm:t>
    </dgm:pt>
    <dgm:pt modelId="{AC74A917-BB48-489E-A83D-93CD187C0F38}">
      <dgm:prSet/>
      <dgm:spPr/>
      <dgm:t>
        <a:bodyPr/>
        <a:lstStyle/>
        <a:p>
          <a:pPr rtl="0"/>
          <a:r>
            <a:rPr lang="en-US" dirty="0" smtClean="0"/>
            <a:t>Any earned comp time must be used prior to the use of vacation time</a:t>
          </a:r>
          <a:endParaRPr lang="en-US" dirty="0"/>
        </a:p>
      </dgm:t>
    </dgm:pt>
    <dgm:pt modelId="{6411646B-2B2D-4E7B-B9AC-479C41EC0D4F}" type="parTrans" cxnId="{746BD2EA-6A3E-428D-AC6A-891DCB829B46}">
      <dgm:prSet/>
      <dgm:spPr/>
      <dgm:t>
        <a:bodyPr/>
        <a:lstStyle/>
        <a:p>
          <a:endParaRPr lang="en-US"/>
        </a:p>
      </dgm:t>
    </dgm:pt>
    <dgm:pt modelId="{B0D539FB-BE9E-4311-B102-5F041AF25488}" type="sibTrans" cxnId="{746BD2EA-6A3E-428D-AC6A-891DCB829B46}">
      <dgm:prSet/>
      <dgm:spPr/>
      <dgm:t>
        <a:bodyPr/>
        <a:lstStyle/>
        <a:p>
          <a:endParaRPr lang="en-US"/>
        </a:p>
      </dgm:t>
    </dgm:pt>
    <dgm:pt modelId="{2D7A50BD-3A17-4568-B1EB-80EDFB04F4B8}">
      <dgm:prSet/>
      <dgm:spPr/>
      <dgm:t>
        <a:bodyPr/>
        <a:lstStyle/>
        <a:p>
          <a:pPr rtl="0"/>
          <a:r>
            <a:rPr lang="en-US" dirty="0" smtClean="0"/>
            <a:t>In the case of an unforeseen situation where unscheduled working hours take place, staff are required to report these hours to their </a:t>
          </a:r>
          <a:r>
            <a:rPr lang="en-US" dirty="0" smtClean="0"/>
            <a:t>supervisor.  </a:t>
          </a:r>
          <a:endParaRPr lang="en-US" dirty="0"/>
        </a:p>
      </dgm:t>
    </dgm:pt>
    <dgm:pt modelId="{09369879-3A81-4EC7-B57F-F7498E1244DA}" type="parTrans" cxnId="{C25C2DEB-6033-48DF-902D-BE7EECFACE55}">
      <dgm:prSet/>
      <dgm:spPr/>
      <dgm:t>
        <a:bodyPr/>
        <a:lstStyle/>
        <a:p>
          <a:endParaRPr lang="en-US"/>
        </a:p>
      </dgm:t>
    </dgm:pt>
    <dgm:pt modelId="{95D166F2-CECC-4D07-8300-02CD8F5E4A4E}" type="sibTrans" cxnId="{C25C2DEB-6033-48DF-902D-BE7EECFACE55}">
      <dgm:prSet/>
      <dgm:spPr/>
      <dgm:t>
        <a:bodyPr/>
        <a:lstStyle/>
        <a:p>
          <a:endParaRPr lang="en-US"/>
        </a:p>
      </dgm:t>
    </dgm:pt>
    <dgm:pt modelId="{9FE27FF9-9EBB-433B-890C-75C12C6B2E4B}">
      <dgm:prSet/>
      <dgm:spPr/>
      <dgm:t>
        <a:bodyPr/>
        <a:lstStyle/>
        <a:p>
          <a:pPr rtl="0"/>
          <a:r>
            <a:rPr lang="en-US" dirty="0" smtClean="0"/>
            <a:t>Staff may not have more than </a:t>
          </a:r>
          <a:r>
            <a:rPr lang="en-US" dirty="0" smtClean="0"/>
            <a:t>60 comp hours accrued.  </a:t>
          </a:r>
          <a:r>
            <a:rPr lang="en-US" dirty="0" smtClean="0"/>
            <a:t>All comp days </a:t>
          </a:r>
          <a:r>
            <a:rPr lang="en-US" dirty="0" smtClean="0"/>
            <a:t>from the previous year must be used by the end of February. </a:t>
          </a:r>
          <a:endParaRPr lang="en-US" dirty="0"/>
        </a:p>
      </dgm:t>
    </dgm:pt>
    <dgm:pt modelId="{0F4D962F-13D3-4B27-85F8-C5E72FC007FE}" type="parTrans" cxnId="{6ED8E78A-4596-43ED-AA76-A01CE3DB9EA5}">
      <dgm:prSet/>
      <dgm:spPr/>
      <dgm:t>
        <a:bodyPr/>
        <a:lstStyle/>
        <a:p>
          <a:endParaRPr lang="en-US"/>
        </a:p>
      </dgm:t>
    </dgm:pt>
    <dgm:pt modelId="{4F5567AB-03D5-4C7F-86E0-A49B04A8EBC7}" type="sibTrans" cxnId="{6ED8E78A-4596-43ED-AA76-A01CE3DB9EA5}">
      <dgm:prSet/>
      <dgm:spPr/>
      <dgm:t>
        <a:bodyPr/>
        <a:lstStyle/>
        <a:p>
          <a:endParaRPr lang="en-US"/>
        </a:p>
      </dgm:t>
    </dgm:pt>
    <dgm:pt modelId="{7FF85326-8D32-4EED-B4E4-637878C0C060}">
      <dgm:prSet/>
      <dgm:spPr/>
      <dgm:t>
        <a:bodyPr/>
        <a:lstStyle/>
        <a:p>
          <a:pPr rtl="0"/>
          <a:endParaRPr lang="en-US" dirty="0"/>
        </a:p>
      </dgm:t>
    </dgm:pt>
    <dgm:pt modelId="{5FA7DD8C-23C3-4865-A22D-49E3DC191833}" type="parTrans" cxnId="{E232494A-54C3-4ABA-8337-B18D19158A34}">
      <dgm:prSet/>
      <dgm:spPr/>
      <dgm:t>
        <a:bodyPr/>
        <a:lstStyle/>
        <a:p>
          <a:endParaRPr lang="en-US"/>
        </a:p>
      </dgm:t>
    </dgm:pt>
    <dgm:pt modelId="{DEBC9EE8-6051-4506-9773-8587156BE60E}" type="sibTrans" cxnId="{E232494A-54C3-4ABA-8337-B18D19158A34}">
      <dgm:prSet/>
      <dgm:spPr/>
      <dgm:t>
        <a:bodyPr/>
        <a:lstStyle/>
        <a:p>
          <a:endParaRPr lang="en-US"/>
        </a:p>
      </dgm:t>
    </dgm:pt>
    <dgm:pt modelId="{CF127B25-2176-42F5-8F4D-AFAB117C501A}" type="pres">
      <dgm:prSet presAssocID="{9AAB8509-C9FB-4B1A-BCC3-4F57D273C7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5AE658-D7DA-4DE8-B9E2-D57A9F35F145}" type="pres">
      <dgm:prSet presAssocID="{04E6FA8E-CB0A-433C-BEF5-1F6D044F3CE6}" presName="composite" presStyleCnt="0"/>
      <dgm:spPr/>
    </dgm:pt>
    <dgm:pt modelId="{03FC59F0-AD99-467A-BE44-5803BC97ED83}" type="pres">
      <dgm:prSet presAssocID="{04E6FA8E-CB0A-433C-BEF5-1F6D044F3CE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5AA2D0-1A2E-4C1B-A87F-D6CC63E7D213}" type="pres">
      <dgm:prSet presAssocID="{04E6FA8E-CB0A-433C-BEF5-1F6D044F3CE6}" presName="desTx" presStyleLbl="alignAccFollowNode1" presStyleIdx="0" presStyleCnt="1" custScaleY="91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6BD2EA-6A3E-428D-AC6A-891DCB829B46}" srcId="{04E6FA8E-CB0A-433C-BEF5-1F6D044F3CE6}" destId="{AC74A917-BB48-489E-A83D-93CD187C0F38}" srcOrd="5" destOrd="0" parTransId="{6411646B-2B2D-4E7B-B9AC-479C41EC0D4F}" sibTransId="{B0D539FB-BE9E-4311-B102-5F041AF25488}"/>
    <dgm:cxn modelId="{6ED8E78A-4596-43ED-AA76-A01CE3DB9EA5}" srcId="{04E6FA8E-CB0A-433C-BEF5-1F6D044F3CE6}" destId="{9FE27FF9-9EBB-433B-890C-75C12C6B2E4B}" srcOrd="3" destOrd="0" parTransId="{0F4D962F-13D3-4B27-85F8-C5E72FC007FE}" sibTransId="{4F5567AB-03D5-4C7F-86E0-A49B04A8EBC7}"/>
    <dgm:cxn modelId="{394C3180-965F-4377-92D3-3CC940623BBC}" type="presOf" srcId="{531ADDC6-FC64-476C-BCEA-2CA8818F7D54}" destId="{EC5AA2D0-1A2E-4C1B-A87F-D6CC63E7D213}" srcOrd="0" destOrd="4" presId="urn:microsoft.com/office/officeart/2005/8/layout/hList1"/>
    <dgm:cxn modelId="{425DAA75-7BC0-4B33-BA9F-D2C49FA8EA32}" srcId="{04E6FA8E-CB0A-433C-BEF5-1F6D044F3CE6}" destId="{531ADDC6-FC64-476C-BCEA-2CA8818F7D54}" srcOrd="4" destOrd="0" parTransId="{DE3B5D72-CF31-4754-9BC0-D1DFD8957E5B}" sibTransId="{3856426E-CE4D-423E-922D-E6D33AFD9B72}"/>
    <dgm:cxn modelId="{F1F79E11-F4CC-45E9-9884-440789FE7550}" type="presOf" srcId="{7FF85326-8D32-4EED-B4E4-637878C0C060}" destId="{EC5AA2D0-1A2E-4C1B-A87F-D6CC63E7D213}" srcOrd="0" destOrd="2" presId="urn:microsoft.com/office/officeart/2005/8/layout/hList1"/>
    <dgm:cxn modelId="{2443C7D8-3464-4FFF-8E95-5456E6B4C2C9}" type="presOf" srcId="{ADE6B300-632A-40B2-84B6-1DE5C76F1B78}" destId="{EC5AA2D0-1A2E-4C1B-A87F-D6CC63E7D213}" srcOrd="0" destOrd="0" presId="urn:microsoft.com/office/officeart/2005/8/layout/hList1"/>
    <dgm:cxn modelId="{7B1259C8-F1B5-42B4-98FF-4C79D127735F}" type="presOf" srcId="{AC74A917-BB48-489E-A83D-93CD187C0F38}" destId="{EC5AA2D0-1A2E-4C1B-A87F-D6CC63E7D213}" srcOrd="0" destOrd="5" presId="urn:microsoft.com/office/officeart/2005/8/layout/hList1"/>
    <dgm:cxn modelId="{E217AF3E-FA39-43E0-A0DF-BE860DD0B5AD}" type="presOf" srcId="{9FE27FF9-9EBB-433B-890C-75C12C6B2E4B}" destId="{EC5AA2D0-1A2E-4C1B-A87F-D6CC63E7D213}" srcOrd="0" destOrd="3" presId="urn:microsoft.com/office/officeart/2005/8/layout/hList1"/>
    <dgm:cxn modelId="{B75D7713-2FB7-4E47-AE55-02A628093E18}" type="presOf" srcId="{04E6FA8E-CB0A-433C-BEF5-1F6D044F3CE6}" destId="{03FC59F0-AD99-467A-BE44-5803BC97ED83}" srcOrd="0" destOrd="0" presId="urn:microsoft.com/office/officeart/2005/8/layout/hList1"/>
    <dgm:cxn modelId="{C689A66B-54A9-419B-BE89-35BE4C635968}" srcId="{04E6FA8E-CB0A-433C-BEF5-1F6D044F3CE6}" destId="{ADE6B300-632A-40B2-84B6-1DE5C76F1B78}" srcOrd="0" destOrd="0" parTransId="{F8E8497F-EF2E-4AE1-A46F-15D605F8849C}" sibTransId="{C824831B-4F29-422D-B688-40CE93A28EA2}"/>
    <dgm:cxn modelId="{365D1F1C-EFB5-46BB-BEC3-9AABFD64B71D}" type="presOf" srcId="{B5360036-19EC-4FCB-8F9F-2A2FFAECF907}" destId="{EC5AA2D0-1A2E-4C1B-A87F-D6CC63E7D213}" srcOrd="0" destOrd="1" presId="urn:microsoft.com/office/officeart/2005/8/layout/hList1"/>
    <dgm:cxn modelId="{A3F9995A-1D00-45D3-9A16-D5A0F29735D5}" type="presOf" srcId="{9AAB8509-C9FB-4B1A-BCC3-4F57D273C74F}" destId="{CF127B25-2176-42F5-8F4D-AFAB117C501A}" srcOrd="0" destOrd="0" presId="urn:microsoft.com/office/officeart/2005/8/layout/hList1"/>
    <dgm:cxn modelId="{C25C2DEB-6033-48DF-902D-BE7EECFACE55}" srcId="{04E6FA8E-CB0A-433C-BEF5-1F6D044F3CE6}" destId="{2D7A50BD-3A17-4568-B1EB-80EDFB04F4B8}" srcOrd="6" destOrd="0" parTransId="{09369879-3A81-4EC7-B57F-F7498E1244DA}" sibTransId="{95D166F2-CECC-4D07-8300-02CD8F5E4A4E}"/>
    <dgm:cxn modelId="{E2D344C2-1CC8-412C-921D-519791A61AD1}" type="presOf" srcId="{2D7A50BD-3A17-4568-B1EB-80EDFB04F4B8}" destId="{EC5AA2D0-1A2E-4C1B-A87F-D6CC63E7D213}" srcOrd="0" destOrd="6" presId="urn:microsoft.com/office/officeart/2005/8/layout/hList1"/>
    <dgm:cxn modelId="{E232494A-54C3-4ABA-8337-B18D19158A34}" srcId="{04E6FA8E-CB0A-433C-BEF5-1F6D044F3CE6}" destId="{7FF85326-8D32-4EED-B4E4-637878C0C060}" srcOrd="2" destOrd="0" parTransId="{5FA7DD8C-23C3-4865-A22D-49E3DC191833}" sibTransId="{DEBC9EE8-6051-4506-9773-8587156BE60E}"/>
    <dgm:cxn modelId="{DF0DC613-1D8B-430A-A771-B8A7841D0E29}" srcId="{9AAB8509-C9FB-4B1A-BCC3-4F57D273C74F}" destId="{04E6FA8E-CB0A-433C-BEF5-1F6D044F3CE6}" srcOrd="0" destOrd="0" parTransId="{B749B664-D10A-4E34-8519-BE3BD83DF861}" sibTransId="{630CFD62-42D6-4188-9141-97B5EF690837}"/>
    <dgm:cxn modelId="{C676F8E7-EBE0-46FC-921A-2C6BEE1CA89A}" srcId="{04E6FA8E-CB0A-433C-BEF5-1F6D044F3CE6}" destId="{B5360036-19EC-4FCB-8F9F-2A2FFAECF907}" srcOrd="1" destOrd="0" parTransId="{1FE39DF4-368E-45DF-B2D4-F714B5112A34}" sibTransId="{673FE640-C9C0-4521-B3A6-372F7D1E4F4D}"/>
    <dgm:cxn modelId="{51758EC8-36E6-4AF3-9C5A-355A72D0F17C}" type="presParOf" srcId="{CF127B25-2176-42F5-8F4D-AFAB117C501A}" destId="{CC5AE658-D7DA-4DE8-B9E2-D57A9F35F145}" srcOrd="0" destOrd="0" presId="urn:microsoft.com/office/officeart/2005/8/layout/hList1"/>
    <dgm:cxn modelId="{A262AC74-F8A7-4A4A-95B0-5A6F1687D089}" type="presParOf" srcId="{CC5AE658-D7DA-4DE8-B9E2-D57A9F35F145}" destId="{03FC59F0-AD99-467A-BE44-5803BC97ED83}" srcOrd="0" destOrd="0" presId="urn:microsoft.com/office/officeart/2005/8/layout/hList1"/>
    <dgm:cxn modelId="{58AAB3D6-62A6-42D9-ABBF-8DA5D938F0A2}" type="presParOf" srcId="{CC5AE658-D7DA-4DE8-B9E2-D57A9F35F145}" destId="{EC5AA2D0-1A2E-4C1B-A87F-D6CC63E7D2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E769AF-4B3E-4DBF-86D2-61741A9E82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F0E478-6518-4A33-9939-EC55F1CFCB90}">
      <dgm:prSet/>
      <dgm:spPr/>
      <dgm:t>
        <a:bodyPr/>
        <a:lstStyle/>
        <a:p>
          <a:pPr rtl="0"/>
          <a:r>
            <a:rPr lang="en-US" dirty="0" smtClean="0"/>
            <a:t>By Wednesday of each week, staff will create an Outlook calendar invitation that will be sent to his/her supervisor for approval.  The invitation will include the following information:</a:t>
          </a:r>
          <a:endParaRPr lang="en-US" dirty="0"/>
        </a:p>
      </dgm:t>
    </dgm:pt>
    <dgm:pt modelId="{137BCEDB-1F07-4E76-8772-25A7328A7572}" type="parTrans" cxnId="{5BC2895F-3A50-46BB-A578-37AAF82CA547}">
      <dgm:prSet/>
      <dgm:spPr/>
      <dgm:t>
        <a:bodyPr/>
        <a:lstStyle/>
        <a:p>
          <a:endParaRPr lang="en-US"/>
        </a:p>
      </dgm:t>
    </dgm:pt>
    <dgm:pt modelId="{EB2246D7-3B5D-4DCC-9FB8-DEDC8E762CAC}" type="sibTrans" cxnId="{5BC2895F-3A50-46BB-A578-37AAF82CA547}">
      <dgm:prSet/>
      <dgm:spPr/>
      <dgm:t>
        <a:bodyPr/>
        <a:lstStyle/>
        <a:p>
          <a:endParaRPr lang="en-US"/>
        </a:p>
      </dgm:t>
    </dgm:pt>
    <dgm:pt modelId="{ABC3A79C-D204-48D6-9CDC-CD25E41C49CE}">
      <dgm:prSet/>
      <dgm:spPr/>
      <dgm:t>
        <a:bodyPr/>
        <a:lstStyle/>
        <a:p>
          <a:pPr rtl="0"/>
          <a:r>
            <a:rPr lang="en-US" smtClean="0"/>
            <a:t>Hours to be worked for each day of the week</a:t>
          </a:r>
          <a:endParaRPr lang="en-US"/>
        </a:p>
      </dgm:t>
    </dgm:pt>
    <dgm:pt modelId="{1FF1C041-EA48-4807-9C49-8ED0B3AEEAA4}" type="parTrans" cxnId="{8B1933CA-F7B6-48F5-8514-E44B7CB79C11}">
      <dgm:prSet/>
      <dgm:spPr/>
      <dgm:t>
        <a:bodyPr/>
        <a:lstStyle/>
        <a:p>
          <a:endParaRPr lang="en-US"/>
        </a:p>
      </dgm:t>
    </dgm:pt>
    <dgm:pt modelId="{4A9519E5-36AB-43EC-A264-5B487E879D93}" type="sibTrans" cxnId="{8B1933CA-F7B6-48F5-8514-E44B7CB79C11}">
      <dgm:prSet/>
      <dgm:spPr/>
      <dgm:t>
        <a:bodyPr/>
        <a:lstStyle/>
        <a:p>
          <a:endParaRPr lang="en-US"/>
        </a:p>
      </dgm:t>
    </dgm:pt>
    <dgm:pt modelId="{622B44FD-F6FD-4CCB-A74C-ECAB44FC0C28}">
      <dgm:prSet/>
      <dgm:spPr/>
      <dgm:t>
        <a:bodyPr/>
        <a:lstStyle/>
        <a:p>
          <a:pPr rtl="0"/>
          <a:r>
            <a:rPr lang="en-US" dirty="0" smtClean="0"/>
            <a:t>Total number of hours to be worked within the week</a:t>
          </a:r>
          <a:endParaRPr lang="en-US" dirty="0"/>
        </a:p>
      </dgm:t>
    </dgm:pt>
    <dgm:pt modelId="{B48FDB2E-FD36-4550-B8DC-EEE270FB3B18}" type="parTrans" cxnId="{472C8F25-4B5C-4C80-B313-1EAC233E9A9B}">
      <dgm:prSet/>
      <dgm:spPr/>
      <dgm:t>
        <a:bodyPr/>
        <a:lstStyle/>
        <a:p>
          <a:endParaRPr lang="en-US"/>
        </a:p>
      </dgm:t>
    </dgm:pt>
    <dgm:pt modelId="{144905D6-D99A-445B-862F-E04095F74F15}" type="sibTrans" cxnId="{472C8F25-4B5C-4C80-B313-1EAC233E9A9B}">
      <dgm:prSet/>
      <dgm:spPr/>
      <dgm:t>
        <a:bodyPr/>
        <a:lstStyle/>
        <a:p>
          <a:endParaRPr lang="en-US"/>
        </a:p>
      </dgm:t>
    </dgm:pt>
    <dgm:pt modelId="{3DAF5E26-7926-49CC-8A2B-F37DD862FA77}">
      <dgm:prSet/>
      <dgm:spPr/>
      <dgm:t>
        <a:bodyPr/>
        <a:lstStyle/>
        <a:p>
          <a:pPr rtl="0"/>
          <a:r>
            <a:rPr lang="en-US" dirty="0" smtClean="0"/>
            <a:t>If changes/adjustments to a staff member’s schedule are requested, they must:</a:t>
          </a:r>
          <a:endParaRPr lang="en-US" dirty="0"/>
        </a:p>
      </dgm:t>
    </dgm:pt>
    <dgm:pt modelId="{2A54D5BF-9E0A-4D66-A6CB-CA1FD629B30A}" type="parTrans" cxnId="{89B0A712-94F6-490B-98F1-1457C107FB06}">
      <dgm:prSet/>
      <dgm:spPr/>
      <dgm:t>
        <a:bodyPr/>
        <a:lstStyle/>
        <a:p>
          <a:endParaRPr lang="en-US"/>
        </a:p>
      </dgm:t>
    </dgm:pt>
    <dgm:pt modelId="{A39D9616-41A0-466C-B219-B3956566D786}" type="sibTrans" cxnId="{89B0A712-94F6-490B-98F1-1457C107FB06}">
      <dgm:prSet/>
      <dgm:spPr/>
      <dgm:t>
        <a:bodyPr/>
        <a:lstStyle/>
        <a:p>
          <a:endParaRPr lang="en-US"/>
        </a:p>
      </dgm:t>
    </dgm:pt>
    <dgm:pt modelId="{B02D90CE-EB30-4858-B5B5-0CA076D4C1AB}">
      <dgm:prSet/>
      <dgm:spPr/>
      <dgm:t>
        <a:bodyPr/>
        <a:lstStyle/>
        <a:p>
          <a:pPr rtl="0"/>
          <a:r>
            <a:rPr lang="en-US" smtClean="0"/>
            <a:t>Make the change in the Outlook calendar</a:t>
          </a:r>
          <a:endParaRPr lang="en-US"/>
        </a:p>
      </dgm:t>
    </dgm:pt>
    <dgm:pt modelId="{D10E0848-C75D-4785-A99F-0082238F8FDB}" type="parTrans" cxnId="{94947479-75F2-4951-AF05-4AD64EF95668}">
      <dgm:prSet/>
      <dgm:spPr/>
      <dgm:t>
        <a:bodyPr/>
        <a:lstStyle/>
        <a:p>
          <a:endParaRPr lang="en-US"/>
        </a:p>
      </dgm:t>
    </dgm:pt>
    <dgm:pt modelId="{178F1AD5-357A-4A80-ACBE-117F9451D026}" type="sibTrans" cxnId="{94947479-75F2-4951-AF05-4AD64EF95668}">
      <dgm:prSet/>
      <dgm:spPr/>
      <dgm:t>
        <a:bodyPr/>
        <a:lstStyle/>
        <a:p>
          <a:endParaRPr lang="en-US"/>
        </a:p>
      </dgm:t>
    </dgm:pt>
    <dgm:pt modelId="{366486AA-CCFF-4CD8-AC8E-15F8D687D1E5}">
      <dgm:prSet/>
      <dgm:spPr/>
      <dgm:t>
        <a:bodyPr/>
        <a:lstStyle/>
        <a:p>
          <a:pPr rtl="0"/>
          <a:r>
            <a:rPr lang="en-US" dirty="0" smtClean="0"/>
            <a:t>The updated invitation will be automatically sent to the supervisor for approval</a:t>
          </a:r>
          <a:endParaRPr lang="en-US" dirty="0"/>
        </a:p>
      </dgm:t>
    </dgm:pt>
    <dgm:pt modelId="{7654C7D1-7BD6-4EB1-8F8D-3C67FEF3A6C7}" type="parTrans" cxnId="{66834E1C-D058-4AF0-AFCE-026F4ECCB994}">
      <dgm:prSet/>
      <dgm:spPr/>
      <dgm:t>
        <a:bodyPr/>
        <a:lstStyle/>
        <a:p>
          <a:endParaRPr lang="en-US"/>
        </a:p>
      </dgm:t>
    </dgm:pt>
    <dgm:pt modelId="{74C05407-8A65-4B87-AAA6-69D5E0BCD339}" type="sibTrans" cxnId="{66834E1C-D058-4AF0-AFCE-026F4ECCB994}">
      <dgm:prSet/>
      <dgm:spPr/>
      <dgm:t>
        <a:bodyPr/>
        <a:lstStyle/>
        <a:p>
          <a:endParaRPr lang="en-US"/>
        </a:p>
      </dgm:t>
    </dgm:pt>
    <dgm:pt modelId="{AAE0E1E3-13D9-4276-9653-36FFAFC52544}">
      <dgm:prSet/>
      <dgm:spPr/>
      <dgm:t>
        <a:bodyPr/>
        <a:lstStyle/>
        <a:p>
          <a:pPr rtl="0"/>
          <a:r>
            <a:rPr lang="en-US" dirty="0" smtClean="0"/>
            <a:t>The supervisor will follow up with the staff member as needed to ensure proper amount of hours are recorded/comp time used</a:t>
          </a:r>
          <a:endParaRPr lang="en-US" dirty="0"/>
        </a:p>
      </dgm:t>
    </dgm:pt>
    <dgm:pt modelId="{9E410C0D-4EF3-4E04-91F1-EF0BA2C56194}" type="parTrans" cxnId="{827B681F-4EAB-4375-8DE4-53AEABE4DB27}">
      <dgm:prSet/>
      <dgm:spPr/>
      <dgm:t>
        <a:bodyPr/>
        <a:lstStyle/>
        <a:p>
          <a:endParaRPr lang="en-US"/>
        </a:p>
      </dgm:t>
    </dgm:pt>
    <dgm:pt modelId="{C045FDC1-327A-4FF9-85EC-FD9C8CB71CAF}" type="sibTrans" cxnId="{827B681F-4EAB-4375-8DE4-53AEABE4DB27}">
      <dgm:prSet/>
      <dgm:spPr/>
      <dgm:t>
        <a:bodyPr/>
        <a:lstStyle/>
        <a:p>
          <a:endParaRPr lang="en-US"/>
        </a:p>
      </dgm:t>
    </dgm:pt>
    <dgm:pt modelId="{8BF74CED-B261-42E8-BB4C-6E904BBC0F27}" type="pres">
      <dgm:prSet presAssocID="{33E769AF-4B3E-4DBF-86D2-61741A9E82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720D65-B672-4236-A0F4-A13833665E74}" type="pres">
      <dgm:prSet presAssocID="{A1F0E478-6518-4A33-9939-EC55F1CFCB9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7263B-605E-4540-BE96-D1DEA1CAB148}" type="pres">
      <dgm:prSet presAssocID="{A1F0E478-6518-4A33-9939-EC55F1CFCB9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2A15A-59E5-4070-B93C-495DC71647A5}" type="pres">
      <dgm:prSet presAssocID="{3DAF5E26-7926-49CC-8A2B-F37DD862FA7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9FCB5-119A-44A8-BD33-40F58DAD5A01}" type="pres">
      <dgm:prSet presAssocID="{3DAF5E26-7926-49CC-8A2B-F37DD862FA7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71C5F1-67CB-4986-9D2A-4AAC1DE31A03}" type="presOf" srcId="{33E769AF-4B3E-4DBF-86D2-61741A9E8213}" destId="{8BF74CED-B261-42E8-BB4C-6E904BBC0F27}" srcOrd="0" destOrd="0" presId="urn:microsoft.com/office/officeart/2005/8/layout/vList2"/>
    <dgm:cxn modelId="{472C8F25-4B5C-4C80-B313-1EAC233E9A9B}" srcId="{A1F0E478-6518-4A33-9939-EC55F1CFCB90}" destId="{622B44FD-F6FD-4CCB-A74C-ECAB44FC0C28}" srcOrd="1" destOrd="0" parTransId="{B48FDB2E-FD36-4550-B8DC-EEE270FB3B18}" sibTransId="{144905D6-D99A-445B-862F-E04095F74F15}"/>
    <dgm:cxn modelId="{3B5E6FC2-DBA9-46B6-8A6E-AC8B1D6DFDBD}" type="presOf" srcId="{622B44FD-F6FD-4CCB-A74C-ECAB44FC0C28}" destId="{2B57263B-605E-4540-BE96-D1DEA1CAB148}" srcOrd="0" destOrd="1" presId="urn:microsoft.com/office/officeart/2005/8/layout/vList2"/>
    <dgm:cxn modelId="{827B681F-4EAB-4375-8DE4-53AEABE4DB27}" srcId="{3DAF5E26-7926-49CC-8A2B-F37DD862FA77}" destId="{AAE0E1E3-13D9-4276-9653-36FFAFC52544}" srcOrd="2" destOrd="0" parTransId="{9E410C0D-4EF3-4E04-91F1-EF0BA2C56194}" sibTransId="{C045FDC1-327A-4FF9-85EC-FD9C8CB71CAF}"/>
    <dgm:cxn modelId="{66834E1C-D058-4AF0-AFCE-026F4ECCB994}" srcId="{3DAF5E26-7926-49CC-8A2B-F37DD862FA77}" destId="{366486AA-CCFF-4CD8-AC8E-15F8D687D1E5}" srcOrd="1" destOrd="0" parTransId="{7654C7D1-7BD6-4EB1-8F8D-3C67FEF3A6C7}" sibTransId="{74C05407-8A65-4B87-AAA6-69D5E0BCD339}"/>
    <dgm:cxn modelId="{E3AADF08-478A-49E7-B89B-167E80548D9E}" type="presOf" srcId="{AAE0E1E3-13D9-4276-9653-36FFAFC52544}" destId="{71E9FCB5-119A-44A8-BD33-40F58DAD5A01}" srcOrd="0" destOrd="2" presId="urn:microsoft.com/office/officeart/2005/8/layout/vList2"/>
    <dgm:cxn modelId="{EEF887D5-6483-4DCF-B797-AC38970AEB99}" type="presOf" srcId="{ABC3A79C-D204-48D6-9CDC-CD25E41C49CE}" destId="{2B57263B-605E-4540-BE96-D1DEA1CAB148}" srcOrd="0" destOrd="0" presId="urn:microsoft.com/office/officeart/2005/8/layout/vList2"/>
    <dgm:cxn modelId="{B05B31D9-105A-4738-AF88-36DF4E318293}" type="presOf" srcId="{366486AA-CCFF-4CD8-AC8E-15F8D687D1E5}" destId="{71E9FCB5-119A-44A8-BD33-40F58DAD5A01}" srcOrd="0" destOrd="1" presId="urn:microsoft.com/office/officeart/2005/8/layout/vList2"/>
    <dgm:cxn modelId="{89B0A712-94F6-490B-98F1-1457C107FB06}" srcId="{33E769AF-4B3E-4DBF-86D2-61741A9E8213}" destId="{3DAF5E26-7926-49CC-8A2B-F37DD862FA77}" srcOrd="1" destOrd="0" parTransId="{2A54D5BF-9E0A-4D66-A6CB-CA1FD629B30A}" sibTransId="{A39D9616-41A0-466C-B219-B3956566D786}"/>
    <dgm:cxn modelId="{0304CF91-11BF-4726-B4CC-DD663321240A}" type="presOf" srcId="{A1F0E478-6518-4A33-9939-EC55F1CFCB90}" destId="{18720D65-B672-4236-A0F4-A13833665E74}" srcOrd="0" destOrd="0" presId="urn:microsoft.com/office/officeart/2005/8/layout/vList2"/>
    <dgm:cxn modelId="{2330CC07-2DEA-44A7-88C7-E7C987D5AC7C}" type="presOf" srcId="{3DAF5E26-7926-49CC-8A2B-F37DD862FA77}" destId="{1372A15A-59E5-4070-B93C-495DC71647A5}" srcOrd="0" destOrd="0" presId="urn:microsoft.com/office/officeart/2005/8/layout/vList2"/>
    <dgm:cxn modelId="{94947479-75F2-4951-AF05-4AD64EF95668}" srcId="{3DAF5E26-7926-49CC-8A2B-F37DD862FA77}" destId="{B02D90CE-EB30-4858-B5B5-0CA076D4C1AB}" srcOrd="0" destOrd="0" parTransId="{D10E0848-C75D-4785-A99F-0082238F8FDB}" sibTransId="{178F1AD5-357A-4A80-ACBE-117F9451D026}"/>
    <dgm:cxn modelId="{8B1933CA-F7B6-48F5-8514-E44B7CB79C11}" srcId="{A1F0E478-6518-4A33-9939-EC55F1CFCB90}" destId="{ABC3A79C-D204-48D6-9CDC-CD25E41C49CE}" srcOrd="0" destOrd="0" parTransId="{1FF1C041-EA48-4807-9C49-8ED0B3AEEAA4}" sibTransId="{4A9519E5-36AB-43EC-A264-5B487E879D93}"/>
    <dgm:cxn modelId="{5BC2895F-3A50-46BB-A578-37AAF82CA547}" srcId="{33E769AF-4B3E-4DBF-86D2-61741A9E8213}" destId="{A1F0E478-6518-4A33-9939-EC55F1CFCB90}" srcOrd="0" destOrd="0" parTransId="{137BCEDB-1F07-4E76-8772-25A7328A7572}" sibTransId="{EB2246D7-3B5D-4DCC-9FB8-DEDC8E762CAC}"/>
    <dgm:cxn modelId="{6E722D7E-4A85-493C-B1FA-5DFFAC11F692}" type="presOf" srcId="{B02D90CE-EB30-4858-B5B5-0CA076D4C1AB}" destId="{71E9FCB5-119A-44A8-BD33-40F58DAD5A01}" srcOrd="0" destOrd="0" presId="urn:microsoft.com/office/officeart/2005/8/layout/vList2"/>
    <dgm:cxn modelId="{EFFF9B88-8D2E-4613-9A87-743048D3E1A3}" type="presParOf" srcId="{8BF74CED-B261-42E8-BB4C-6E904BBC0F27}" destId="{18720D65-B672-4236-A0F4-A13833665E74}" srcOrd="0" destOrd="0" presId="urn:microsoft.com/office/officeart/2005/8/layout/vList2"/>
    <dgm:cxn modelId="{B9B92540-E938-40DB-BACC-40F5F0866E3F}" type="presParOf" srcId="{8BF74CED-B261-42E8-BB4C-6E904BBC0F27}" destId="{2B57263B-605E-4540-BE96-D1DEA1CAB148}" srcOrd="1" destOrd="0" presId="urn:microsoft.com/office/officeart/2005/8/layout/vList2"/>
    <dgm:cxn modelId="{B3EB376A-7B72-447E-A9D3-26952911D74F}" type="presParOf" srcId="{8BF74CED-B261-42E8-BB4C-6E904BBC0F27}" destId="{1372A15A-59E5-4070-B93C-495DC71647A5}" srcOrd="2" destOrd="0" presId="urn:microsoft.com/office/officeart/2005/8/layout/vList2"/>
    <dgm:cxn modelId="{33678184-FF3E-474C-B7FB-1B1C2BD3B53C}" type="presParOf" srcId="{8BF74CED-B261-42E8-BB4C-6E904BBC0F27}" destId="{71E9FCB5-119A-44A8-BD33-40F58DAD5A0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4900D-A724-4581-B985-E6CB0F4258FA}">
      <dsp:nvSpPr>
        <dsp:cNvPr id="0" name=""/>
        <dsp:cNvSpPr/>
      </dsp:nvSpPr>
      <dsp:spPr>
        <a:xfrm>
          <a:off x="7052" y="0"/>
          <a:ext cx="2851855" cy="4834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Salaried Full Time staff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At NWSRA, full time staff are salaried and will earn the same salary regardless of time earned/used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</dsp:txBody>
      <dsp:txXfrm>
        <a:off x="90580" y="83528"/>
        <a:ext cx="2684799" cy="4667608"/>
      </dsp:txXfrm>
    </dsp:sp>
    <dsp:sp modelId="{58C023A8-A1C6-4D27-B4C0-8CAB07BCD239}">
      <dsp:nvSpPr>
        <dsp:cNvPr id="0" name=""/>
        <dsp:cNvSpPr/>
      </dsp:nvSpPr>
      <dsp:spPr>
        <a:xfrm>
          <a:off x="3338019" y="0"/>
          <a:ext cx="2851855" cy="4834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Vacation, Sick, Personal Days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These are benefits.  Vacation is paid out at end of employment if unused.  Personal is not paid.  Unused sick time is IMRF retirement credit.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</dsp:txBody>
      <dsp:txXfrm>
        <a:off x="3421547" y="83528"/>
        <a:ext cx="2684799" cy="4667608"/>
      </dsp:txXfrm>
    </dsp:sp>
    <dsp:sp modelId="{82A6C5D3-67F0-4B28-AFDA-571C6D76342E}">
      <dsp:nvSpPr>
        <dsp:cNvPr id="0" name=""/>
        <dsp:cNvSpPr/>
      </dsp:nvSpPr>
      <dsp:spPr>
        <a:xfrm>
          <a:off x="6668986" y="0"/>
          <a:ext cx="2851855" cy="4834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Approved Overtime/Approved Comp Time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40 hour work week.  Any approved hours above, for non-exempt staff, qualify for OT/Comp Time.  Anything below 40 hours must use Comp Time.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</dsp:txBody>
      <dsp:txXfrm>
        <a:off x="6752514" y="83528"/>
        <a:ext cx="2684799" cy="46676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2EEE9-094F-4205-82D4-821CD5E94736}">
      <dsp:nvSpPr>
        <dsp:cNvPr id="0" name=""/>
        <dsp:cNvSpPr/>
      </dsp:nvSpPr>
      <dsp:spPr>
        <a:xfrm>
          <a:off x="0" y="78560"/>
          <a:ext cx="9339636" cy="68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Utilizing a rate of $19.09, the highest rate of pay for a current non exempt employee + time and a half + 2% increase + FICA + IMRF</a:t>
          </a:r>
          <a:endParaRPr lang="en-US" sz="1500" kern="1200" dirty="0"/>
        </a:p>
      </dsp:txBody>
      <dsp:txXfrm>
        <a:off x="33680" y="112240"/>
        <a:ext cx="9272276" cy="622574"/>
      </dsp:txXfrm>
    </dsp:sp>
    <dsp:sp modelId="{01F994A9-89FA-44B1-AC16-66CE6E5AEB84}">
      <dsp:nvSpPr>
        <dsp:cNvPr id="0" name=""/>
        <dsp:cNvSpPr/>
      </dsp:nvSpPr>
      <dsp:spPr>
        <a:xfrm>
          <a:off x="0" y="811695"/>
          <a:ext cx="9339636" cy="68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Budgeted at maximum exposure</a:t>
          </a:r>
          <a:endParaRPr lang="en-US" sz="1500" kern="1200"/>
        </a:p>
      </dsp:txBody>
      <dsp:txXfrm>
        <a:off x="33680" y="845375"/>
        <a:ext cx="9272276" cy="622574"/>
      </dsp:txXfrm>
    </dsp:sp>
    <dsp:sp modelId="{C2E026CB-6EE0-4AB7-AE0C-220FAFD62589}">
      <dsp:nvSpPr>
        <dsp:cNvPr id="0" name=""/>
        <dsp:cNvSpPr/>
      </dsp:nvSpPr>
      <dsp:spPr>
        <a:xfrm>
          <a:off x="0" y="1544829"/>
          <a:ext cx="9339636" cy="68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Based on staff working up to 40 hours per week within holiday weeks</a:t>
          </a:r>
          <a:endParaRPr lang="en-US" sz="1500" kern="1200" dirty="0"/>
        </a:p>
      </dsp:txBody>
      <dsp:txXfrm>
        <a:off x="33680" y="1578509"/>
        <a:ext cx="9272276" cy="622574"/>
      </dsp:txXfrm>
    </dsp:sp>
    <dsp:sp modelId="{6A0BE4E7-DC46-4BD2-A231-ACF973C07A05}">
      <dsp:nvSpPr>
        <dsp:cNvPr id="0" name=""/>
        <dsp:cNvSpPr/>
      </dsp:nvSpPr>
      <dsp:spPr>
        <a:xfrm>
          <a:off x="0" y="2277964"/>
          <a:ext cx="9339636" cy="68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Based on revised overnight trip offerings for 2017</a:t>
          </a:r>
          <a:endParaRPr lang="en-US" sz="1500" kern="1200"/>
        </a:p>
      </dsp:txBody>
      <dsp:txXfrm>
        <a:off x="33680" y="2311644"/>
        <a:ext cx="9272276" cy="622574"/>
      </dsp:txXfrm>
    </dsp:sp>
    <dsp:sp modelId="{9375E295-EF75-45F6-9173-B6C26E92109B}">
      <dsp:nvSpPr>
        <dsp:cNvPr id="0" name=""/>
        <dsp:cNvSpPr/>
      </dsp:nvSpPr>
      <dsp:spPr>
        <a:xfrm>
          <a:off x="0" y="3011098"/>
          <a:ext cx="9339636" cy="68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Based on overtime pay/comp time only being given to staff who do not meet the salary threshold</a:t>
          </a:r>
          <a:endParaRPr lang="en-US" sz="1500" kern="1200" dirty="0"/>
        </a:p>
      </dsp:txBody>
      <dsp:txXfrm>
        <a:off x="33680" y="3044778"/>
        <a:ext cx="9272276" cy="622574"/>
      </dsp:txXfrm>
    </dsp:sp>
    <dsp:sp modelId="{3582EC4B-5820-438E-9E52-413503E67835}">
      <dsp:nvSpPr>
        <dsp:cNvPr id="0" name=""/>
        <dsp:cNvSpPr/>
      </dsp:nvSpPr>
      <dsp:spPr>
        <a:xfrm>
          <a:off x="0" y="3744232"/>
          <a:ext cx="9339636" cy="689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Reviewed week by week of the year and every event</a:t>
          </a:r>
        </a:p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3680" y="3777912"/>
        <a:ext cx="9272276" cy="622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CD483-3C93-42E6-88E5-512112EFDF61}">
      <dsp:nvSpPr>
        <dsp:cNvPr id="0" name=""/>
        <dsp:cNvSpPr/>
      </dsp:nvSpPr>
      <dsp:spPr>
        <a:xfrm>
          <a:off x="0" y="206441"/>
          <a:ext cx="10497671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Following are recommendations for items to be included in the NWSRA policy for Overtime and Comp Time:</a:t>
          </a:r>
          <a:endParaRPr lang="en-US" sz="2200" kern="1200"/>
        </a:p>
      </dsp:txBody>
      <dsp:txXfrm>
        <a:off x="46606" y="253047"/>
        <a:ext cx="10404459" cy="861507"/>
      </dsp:txXfrm>
    </dsp:sp>
    <dsp:sp modelId="{896FBCF6-74DB-4B5F-9AB6-11258964E2B4}">
      <dsp:nvSpPr>
        <dsp:cNvPr id="0" name=""/>
        <dsp:cNvSpPr/>
      </dsp:nvSpPr>
      <dsp:spPr>
        <a:xfrm>
          <a:off x="0" y="1161161"/>
          <a:ext cx="10497671" cy="4257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301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NWSRA will abide by standards set forth by the Fair Labor Standards Act, including definition of a 40 hour work week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Non-exempt staff are required to obtain supervisor approval of schedule prior to the work week. If schedule changes, they must notify supervisor for re-approval.  First step is to readjust the rest of the week. 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Approved time worked above 40 hours/week qualifies for Comp Time up to the Federal threshold of 240 hours  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Approved time worked below 40 hours/week qualifies for use of earned Comp Time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</dsp:txBody>
      <dsp:txXfrm>
        <a:off x="0" y="1161161"/>
        <a:ext cx="10497671" cy="4257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C59F0-AD99-467A-BE44-5803BC97ED83}">
      <dsp:nvSpPr>
        <dsp:cNvPr id="0" name=""/>
        <dsp:cNvSpPr/>
      </dsp:nvSpPr>
      <dsp:spPr>
        <a:xfrm>
          <a:off x="0" y="62362"/>
          <a:ext cx="10096052" cy="873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Following are recommendations for items to be included in the NWSRA procedure for Overtime and Comp Time:</a:t>
          </a:r>
          <a:endParaRPr lang="en-US" sz="2300" kern="1200" dirty="0"/>
        </a:p>
      </dsp:txBody>
      <dsp:txXfrm>
        <a:off x="0" y="62362"/>
        <a:ext cx="10096052" cy="873401"/>
      </dsp:txXfrm>
    </dsp:sp>
    <dsp:sp modelId="{EC5AA2D0-1A2E-4C1B-A87F-D6CC63E7D213}">
      <dsp:nvSpPr>
        <dsp:cNvPr id="0" name=""/>
        <dsp:cNvSpPr/>
      </dsp:nvSpPr>
      <dsp:spPr>
        <a:xfrm>
          <a:off x="0" y="1152760"/>
          <a:ext cx="10096052" cy="46736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Overtime pay for accrued comp hours that do not exceed the Federal threshold will only be provided upon recommendation of a Superintendent and approval by the Executive Director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Staff may not have more than </a:t>
          </a:r>
          <a:r>
            <a:rPr lang="en-US" sz="2300" kern="1200" dirty="0" smtClean="0"/>
            <a:t>60 comp hours accrued.  </a:t>
          </a:r>
          <a:r>
            <a:rPr lang="en-US" sz="2300" kern="1200" dirty="0" smtClean="0"/>
            <a:t>All comp days </a:t>
          </a:r>
          <a:r>
            <a:rPr lang="en-US" sz="2300" kern="1200" dirty="0" smtClean="0"/>
            <a:t>from the previous year must be used by the end of February. 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Any earned comp time must be used prior to the use of vacation time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In the case of an unforeseen situation where unscheduled working hours take place, staff are required to report these hours to their </a:t>
          </a:r>
          <a:r>
            <a:rPr lang="en-US" sz="2300" kern="1200" dirty="0" smtClean="0"/>
            <a:t>supervisor.  </a:t>
          </a:r>
          <a:endParaRPr lang="en-US" sz="2300" kern="1200" dirty="0"/>
        </a:p>
      </dsp:txBody>
      <dsp:txXfrm>
        <a:off x="0" y="1152760"/>
        <a:ext cx="10096052" cy="46736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20D65-B672-4236-A0F4-A13833665E74}">
      <dsp:nvSpPr>
        <dsp:cNvPr id="0" name=""/>
        <dsp:cNvSpPr/>
      </dsp:nvSpPr>
      <dsp:spPr>
        <a:xfrm>
          <a:off x="0" y="103009"/>
          <a:ext cx="9022976" cy="1291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By Wednesday of each week, staff will create an Outlook calendar invitation that will be sent to his/her supervisor for approval.  The invitation will include the following information:</a:t>
          </a:r>
          <a:endParaRPr lang="en-US" sz="2300" kern="1200" dirty="0"/>
        </a:p>
      </dsp:txBody>
      <dsp:txXfrm>
        <a:off x="63055" y="166064"/>
        <a:ext cx="8896866" cy="1165570"/>
      </dsp:txXfrm>
    </dsp:sp>
    <dsp:sp modelId="{2B57263B-605E-4540-BE96-D1DEA1CAB148}">
      <dsp:nvSpPr>
        <dsp:cNvPr id="0" name=""/>
        <dsp:cNvSpPr/>
      </dsp:nvSpPr>
      <dsp:spPr>
        <a:xfrm>
          <a:off x="0" y="1394689"/>
          <a:ext cx="9022976" cy="630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479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Hours to be worked for each day of the week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Total number of hours to be worked within the week</a:t>
          </a:r>
          <a:endParaRPr lang="en-US" sz="1800" kern="1200" dirty="0"/>
        </a:p>
      </dsp:txBody>
      <dsp:txXfrm>
        <a:off x="0" y="1394689"/>
        <a:ext cx="9022976" cy="630832"/>
      </dsp:txXfrm>
    </dsp:sp>
    <dsp:sp modelId="{1372A15A-59E5-4070-B93C-495DC71647A5}">
      <dsp:nvSpPr>
        <dsp:cNvPr id="0" name=""/>
        <dsp:cNvSpPr/>
      </dsp:nvSpPr>
      <dsp:spPr>
        <a:xfrm>
          <a:off x="0" y="2025522"/>
          <a:ext cx="9022976" cy="1291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If changes/adjustments to a staff member’s schedule are requested, they must:</a:t>
          </a:r>
          <a:endParaRPr lang="en-US" sz="2300" kern="1200" dirty="0"/>
        </a:p>
      </dsp:txBody>
      <dsp:txXfrm>
        <a:off x="63055" y="2088577"/>
        <a:ext cx="8896866" cy="1165570"/>
      </dsp:txXfrm>
    </dsp:sp>
    <dsp:sp modelId="{71E9FCB5-119A-44A8-BD33-40F58DAD5A01}">
      <dsp:nvSpPr>
        <dsp:cNvPr id="0" name=""/>
        <dsp:cNvSpPr/>
      </dsp:nvSpPr>
      <dsp:spPr>
        <a:xfrm>
          <a:off x="0" y="3317202"/>
          <a:ext cx="9022976" cy="145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479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Make the change in the Outlook calendar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The updated invitation will be automatically sent to the supervisor for approval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The supervisor will follow up with the staff member as needed to ensure proper amount of hours are recorded/comp time used</a:t>
          </a:r>
          <a:endParaRPr lang="en-US" sz="1800" kern="1200" dirty="0"/>
        </a:p>
      </dsp:txBody>
      <dsp:txXfrm>
        <a:off x="0" y="3317202"/>
        <a:ext cx="9022976" cy="1452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FLSA 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6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329" y="624110"/>
            <a:ext cx="9810283" cy="128089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Procedure Recommendations Continued:</a:t>
            </a:r>
            <a:br>
              <a:rPr lang="en-US" sz="2800" dirty="0" smtClean="0"/>
            </a:br>
            <a:r>
              <a:rPr lang="en-US" sz="2800" dirty="0" smtClean="0"/>
              <a:t>Comp Time- Recommendation for Tracking Hours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580950"/>
              </p:ext>
            </p:extLst>
          </p:nvPr>
        </p:nvGraphicFramePr>
        <p:xfrm>
          <a:off x="2481636" y="1528482"/>
          <a:ext cx="9022976" cy="4872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340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87975"/>
              </p:ext>
            </p:extLst>
          </p:nvPr>
        </p:nvGraphicFramePr>
        <p:xfrm>
          <a:off x="2306824" y="1463462"/>
          <a:ext cx="9042494" cy="5190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6196"/>
                <a:gridCol w="3216298"/>
              </a:tblGrid>
              <a:tr h="435697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to be created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Completion Date</a:t>
                      </a:r>
                      <a:endParaRPr lang="en-US" dirty="0"/>
                    </a:p>
                  </a:txBody>
                  <a:tcPr/>
                </a:tc>
              </a:tr>
              <a:tr h="56434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Overtime/Comp Time Policy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Outlining</a:t>
                      </a:r>
                      <a:r>
                        <a:rPr lang="en-US" sz="1800" baseline="0" dirty="0" smtClean="0"/>
                        <a:t> when it is overtime versus comp time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August 15</a:t>
                      </a:r>
                      <a:endParaRPr lang="en-US" sz="1800" dirty="0"/>
                    </a:p>
                  </a:txBody>
                  <a:tcPr/>
                </a:tc>
              </a:tr>
              <a:tr h="2753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Procedure for tracking hours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September 1</a:t>
                      </a:r>
                      <a:endParaRPr lang="en-US" sz="1800" dirty="0"/>
                    </a:p>
                  </a:txBody>
                  <a:tcPr/>
                </a:tc>
              </a:tr>
              <a:tr h="3344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Procedure for submitting Comp Time Request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September 1</a:t>
                      </a:r>
                      <a:endParaRPr lang="en-US" sz="1800" dirty="0"/>
                    </a:p>
                  </a:txBody>
                  <a:tcPr/>
                </a:tc>
              </a:tr>
              <a:tr h="72712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Procedure for submitting OT payment</a:t>
                      </a:r>
                      <a:r>
                        <a:rPr lang="en-US" sz="1800" baseline="0" dirty="0" smtClean="0"/>
                        <a:t> request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To include clarification on payment timeline for overtime pay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September 1</a:t>
                      </a:r>
                      <a:endParaRPr lang="en-US" sz="1800" dirty="0"/>
                    </a:p>
                  </a:txBody>
                  <a:tcPr/>
                </a:tc>
              </a:tr>
              <a:tr h="2875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Review by legal</a:t>
                      </a:r>
                      <a:r>
                        <a:rPr lang="en-US" sz="1800" baseline="0" dirty="0" smtClean="0"/>
                        <a:t> counsel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September 12</a:t>
                      </a:r>
                      <a:endParaRPr lang="en-US" sz="1800" dirty="0"/>
                    </a:p>
                  </a:txBody>
                  <a:tcPr/>
                </a:tc>
              </a:tr>
              <a:tr h="2606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Training for Managers</a:t>
                      </a:r>
                      <a:r>
                        <a:rPr lang="en-US" sz="1800" baseline="0" dirty="0" smtClean="0"/>
                        <a:t> complete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October 3</a:t>
                      </a:r>
                      <a:endParaRPr lang="en-US" sz="1800" dirty="0"/>
                    </a:p>
                  </a:txBody>
                  <a:tcPr/>
                </a:tc>
              </a:tr>
              <a:tr h="2336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Finalize training for staff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October 12</a:t>
                      </a:r>
                      <a:endParaRPr lang="en-US" sz="1800" dirty="0"/>
                    </a:p>
                  </a:txBody>
                  <a:tcPr/>
                </a:tc>
              </a:tr>
              <a:tr h="22830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Presentation to Personnel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October 12</a:t>
                      </a:r>
                    </a:p>
                  </a:txBody>
                  <a:tcPr/>
                </a:tc>
              </a:tr>
              <a:tr h="1798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Rollout presentation to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October</a:t>
                      </a:r>
                      <a:r>
                        <a:rPr lang="en-US" sz="1800" baseline="0" dirty="0" smtClean="0"/>
                        <a:t> 19</a:t>
                      </a:r>
                      <a:endParaRPr lang="en-US" sz="18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Letters for staff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October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20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950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rogram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953" y="1434353"/>
            <a:ext cx="8915400" cy="3777622"/>
          </a:xfrm>
        </p:spPr>
        <p:txBody>
          <a:bodyPr/>
          <a:lstStyle/>
          <a:p>
            <a:r>
              <a:rPr lang="en-US" dirty="0" smtClean="0"/>
              <a:t>Block days to allow for comp time</a:t>
            </a:r>
          </a:p>
          <a:p>
            <a:r>
              <a:rPr lang="en-US" dirty="0" smtClean="0"/>
              <a:t>Staff meetings- later start times</a:t>
            </a:r>
          </a:p>
          <a:p>
            <a:r>
              <a:rPr lang="en-US" dirty="0" smtClean="0"/>
              <a:t>Analyzing which programs require full time staff</a:t>
            </a:r>
          </a:p>
          <a:p>
            <a:r>
              <a:rPr lang="en-US" dirty="0" smtClean="0"/>
              <a:t>Saturday on-call staff will be required to take a day off on the week(s) assigned</a:t>
            </a:r>
          </a:p>
          <a:p>
            <a:r>
              <a:rPr lang="en-US" dirty="0" smtClean="0"/>
              <a:t>Trip offerings</a:t>
            </a:r>
          </a:p>
          <a:p>
            <a:r>
              <a:rPr lang="en-US" dirty="0" smtClean="0"/>
              <a:t>Creation of a calendar that will show:</a:t>
            </a:r>
          </a:p>
          <a:p>
            <a:pPr lvl="1"/>
            <a:r>
              <a:rPr lang="en-US" dirty="0" smtClean="0"/>
              <a:t>Approved Comp Time/Overtime days and assigned staff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ays that should be used for earned Comp Time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5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Outstanding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555377"/>
            <a:ext cx="8915400" cy="3777622"/>
          </a:xfrm>
        </p:spPr>
        <p:txBody>
          <a:bodyPr/>
          <a:lstStyle/>
          <a:p>
            <a:r>
              <a:rPr lang="en-US" dirty="0" smtClean="0"/>
              <a:t>Trisha to work with ADP as procedures are developed</a:t>
            </a:r>
          </a:p>
          <a:p>
            <a:r>
              <a:rPr lang="en-US" dirty="0" smtClean="0"/>
              <a:t>Communication with parents on updates to trip offerings</a:t>
            </a:r>
          </a:p>
          <a:p>
            <a:r>
              <a:rPr lang="en-US" dirty="0" smtClean="0"/>
              <a:t>Finalize training for staff, including development of written notification/clarification letters</a:t>
            </a:r>
          </a:p>
          <a:p>
            <a:r>
              <a:rPr lang="en-US" dirty="0" smtClean="0"/>
              <a:t>Create video for FLSA to explain new policy to the public</a:t>
            </a:r>
          </a:p>
          <a:p>
            <a:r>
              <a:rPr lang="en-US" dirty="0" smtClean="0"/>
              <a:t>Look into iPads for staff- $750/staff x 21 staff= $15,750</a:t>
            </a:r>
          </a:p>
        </p:txBody>
      </p:sp>
    </p:spTree>
    <p:extLst>
      <p:ext uri="{BB962C8B-B14F-4D97-AF65-F5344CB8AC3E}">
        <p14:creationId xmlns:p14="http://schemas.microsoft.com/office/powerpoint/2010/main" val="57406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New FLSA Overtime Rule?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rule extends overtime protections to </a:t>
            </a:r>
            <a:r>
              <a:rPr lang="en-US" b="1" dirty="0"/>
              <a:t>4.2 million</a:t>
            </a:r>
            <a:r>
              <a:rPr lang="en-US" dirty="0"/>
              <a:t> workers who are not currently eligible under federal law.</a:t>
            </a:r>
          </a:p>
          <a:p>
            <a:pPr lvl="0"/>
            <a:r>
              <a:rPr lang="en-US" dirty="0"/>
              <a:t>Workers who earn as much as </a:t>
            </a:r>
            <a:r>
              <a:rPr lang="en-US" b="1" dirty="0"/>
              <a:t>$47,476 a year ($913 a week)</a:t>
            </a:r>
            <a:r>
              <a:rPr lang="en-US" dirty="0"/>
              <a:t> will have to be paid overtime, even if they're classified as a manager or professional.</a:t>
            </a:r>
          </a:p>
          <a:p>
            <a:pPr lvl="0"/>
            <a:r>
              <a:rPr lang="en-US" dirty="0"/>
              <a:t>The Department of Labor will increase the salary threshold </a:t>
            </a:r>
            <a:r>
              <a:rPr lang="en-US" b="1" dirty="0"/>
              <a:t>every three years.</a:t>
            </a:r>
            <a:r>
              <a:rPr lang="en-US" dirty="0"/>
              <a:t> Based on current projections, the salary threshold is expected to rise to more than $51,000 with its first update on January 1, 2020.</a:t>
            </a:r>
          </a:p>
          <a:p>
            <a:pPr lvl="0"/>
            <a:r>
              <a:rPr lang="en-US" dirty="0"/>
              <a:t>Employers must comply with the new regulations by </a:t>
            </a:r>
            <a:r>
              <a:rPr lang="en-US" b="1" dirty="0"/>
              <a:t>December 1, 2016.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40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329" y="624110"/>
            <a:ext cx="9810283" cy="5861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Separation of benefits/payments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877846"/>
              </p:ext>
            </p:extLst>
          </p:nvPr>
        </p:nvGraphicFramePr>
        <p:xfrm>
          <a:off x="1835522" y="1619922"/>
          <a:ext cx="9527895" cy="4834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59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951" y="624109"/>
            <a:ext cx="8911687" cy="688324"/>
          </a:xfrm>
        </p:spPr>
        <p:txBody>
          <a:bodyPr/>
          <a:lstStyle/>
          <a:p>
            <a:r>
              <a:rPr lang="en-US" dirty="0" smtClean="0"/>
              <a:t>Exempt vs. Non-Exempt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6483" y="1312433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Exempt employees:</a:t>
            </a:r>
          </a:p>
          <a:p>
            <a:pPr lvl="1"/>
            <a:r>
              <a:rPr lang="en-US" dirty="0" smtClean="0"/>
              <a:t>Based on job duties and salary threshold of $47,476</a:t>
            </a:r>
          </a:p>
          <a:p>
            <a:pPr lvl="1"/>
            <a:r>
              <a:rPr lang="en-US" dirty="0" smtClean="0"/>
              <a:t>Until the law change occurred, all programming staff were classified as exempt based on job duties</a:t>
            </a:r>
          </a:p>
          <a:p>
            <a:pPr lvl="1"/>
            <a:r>
              <a:rPr lang="en-US" dirty="0" smtClean="0"/>
              <a:t>Upon passage of the new FLSA law, programming staff whose salary does not meet the threshold are now considered non-exempt</a:t>
            </a:r>
            <a:endParaRPr lang="en-US" dirty="0"/>
          </a:p>
          <a:p>
            <a:r>
              <a:rPr lang="en-US" dirty="0" smtClean="0"/>
              <a:t>Non-exempt employees:</a:t>
            </a:r>
          </a:p>
          <a:p>
            <a:pPr lvl="1"/>
            <a:r>
              <a:rPr lang="en-US" dirty="0" smtClean="0"/>
              <a:t>Typically, non-exempt employees are paid on an hourly basis</a:t>
            </a:r>
          </a:p>
          <a:p>
            <a:pPr lvl="1"/>
            <a:r>
              <a:rPr lang="en-US" dirty="0" smtClean="0"/>
              <a:t>NWSRA recognizes the high level of professionalism, education and certification required of each full time position</a:t>
            </a:r>
          </a:p>
          <a:p>
            <a:pPr lvl="1"/>
            <a:r>
              <a:rPr lang="en-US" dirty="0" smtClean="0"/>
              <a:t>Therefore, NWSRA chooses to continue to pay a salary to all full time staff</a:t>
            </a:r>
          </a:p>
          <a:p>
            <a:pPr lvl="1"/>
            <a:r>
              <a:rPr lang="en-US" dirty="0" smtClean="0"/>
              <a:t>Benefits of being a salaried employee versus an hourly employee include paid vacation, sick time, personal days and holidays (estimated worth of benefit: $4,380)</a:t>
            </a:r>
          </a:p>
        </p:txBody>
      </p:sp>
    </p:spTree>
    <p:extLst>
      <p:ext uri="{BB962C8B-B14F-4D97-AF65-F5344CB8AC3E}">
        <p14:creationId xmlns:p14="http://schemas.microsoft.com/office/powerpoint/2010/main" val="300051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951" y="624109"/>
            <a:ext cx="8911687" cy="688324"/>
          </a:xfrm>
        </p:spPr>
        <p:txBody>
          <a:bodyPr/>
          <a:lstStyle/>
          <a:p>
            <a:r>
              <a:rPr lang="en-US" dirty="0" smtClean="0"/>
              <a:t>Exempt vs. Non-Exempt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6483" y="1312433"/>
            <a:ext cx="8915400" cy="3777622"/>
          </a:xfrm>
        </p:spPr>
        <p:txBody>
          <a:bodyPr/>
          <a:lstStyle/>
          <a:p>
            <a:r>
              <a:rPr lang="en-US" dirty="0" smtClean="0"/>
              <a:t>Could two people with the same position have different exemption statuses?</a:t>
            </a:r>
          </a:p>
          <a:p>
            <a:pPr lvl="1"/>
            <a:r>
              <a:rPr lang="en-US" dirty="0" smtClean="0"/>
              <a:t>Yes! Here’s why:</a:t>
            </a:r>
          </a:p>
          <a:p>
            <a:pPr lvl="2"/>
            <a:r>
              <a:rPr lang="en-US" dirty="0" smtClean="0"/>
              <a:t>Salaries are higher for employees who have more years of experience and involvement in the field</a:t>
            </a:r>
          </a:p>
          <a:p>
            <a:pPr lvl="2"/>
            <a:r>
              <a:rPr lang="en-US" dirty="0" smtClean="0"/>
              <a:t>Due to longevity, these employees typically are rewarded with more vacation days than those staff that would fall within the non-exempt status</a:t>
            </a:r>
          </a:p>
          <a:p>
            <a:pPr lvl="2"/>
            <a:r>
              <a:rPr lang="en-US" dirty="0" smtClean="0"/>
              <a:t>Conversely, non-exempt employees have the ability to earn approved comp time, which exempt employees do not</a:t>
            </a:r>
          </a:p>
          <a:p>
            <a:pPr lvl="2"/>
            <a:r>
              <a:rPr lang="en-US" dirty="0" smtClean="0"/>
              <a:t>NWSRA will follow the salary threshold set by the US Department of Labor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200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559" y="624110"/>
            <a:ext cx="9665054" cy="1280890"/>
          </a:xfrm>
        </p:spPr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worst case scenarios, following are the estimated budget amounts for payout of contingency overtime:</a:t>
            </a:r>
          </a:p>
          <a:p>
            <a:pPr lvl="1"/>
            <a:r>
              <a:rPr lang="en-US" dirty="0" smtClean="0"/>
              <a:t>Trainings= $9,200</a:t>
            </a:r>
          </a:p>
          <a:p>
            <a:pPr lvl="1"/>
            <a:r>
              <a:rPr lang="en-US" dirty="0"/>
              <a:t>Unforeseen circumstances= </a:t>
            </a:r>
            <a:r>
              <a:rPr lang="en-US" dirty="0" smtClean="0"/>
              <a:t>$5,800 </a:t>
            </a:r>
          </a:p>
          <a:p>
            <a:pPr lvl="2"/>
            <a:r>
              <a:rPr lang="en-US" dirty="0" smtClean="0"/>
              <a:t>This equates to 170 </a:t>
            </a:r>
            <a:r>
              <a:rPr lang="en-US" dirty="0"/>
              <a:t>hours of OT </a:t>
            </a:r>
            <a:r>
              <a:rPr lang="en-US" dirty="0" smtClean="0"/>
              <a:t> (approximately 2.75 </a:t>
            </a:r>
            <a:r>
              <a:rPr lang="en-US" dirty="0"/>
              <a:t>hours </a:t>
            </a:r>
            <a:r>
              <a:rPr lang="en-US" dirty="0" smtClean="0"/>
              <a:t>of overtime, each </a:t>
            </a:r>
            <a:r>
              <a:rPr lang="en-US" dirty="0"/>
              <a:t>of the 40 weeks of programming</a:t>
            </a:r>
            <a:r>
              <a:rPr lang="en-US" dirty="0" smtClean="0"/>
              <a:t>)</a:t>
            </a:r>
          </a:p>
          <a:p>
            <a:pPr lvl="1"/>
            <a:r>
              <a:rPr lang="en-US" sz="1800" b="1" dirty="0" smtClean="0"/>
              <a:t>Total recommended 2017 budget= $15,000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This recommendation may be cut easily by choosing not to pay overtime in these circumstances and allowing the staff member to accrue comp days up to the federal threshold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4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864911"/>
              </p:ext>
            </p:extLst>
          </p:nvPr>
        </p:nvGraphicFramePr>
        <p:xfrm>
          <a:off x="2164976" y="1398494"/>
          <a:ext cx="9339636" cy="451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82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329" y="624110"/>
            <a:ext cx="9810283" cy="5861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Overtime and Comp Time Policy Recommendations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033062"/>
              </p:ext>
            </p:extLst>
          </p:nvPr>
        </p:nvGraphicFramePr>
        <p:xfrm>
          <a:off x="1694329" y="1232645"/>
          <a:ext cx="10497671" cy="56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44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329" y="624110"/>
            <a:ext cx="10278932" cy="5861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Overtime and Comp Time Procedure Recommendations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5759"/>
              </p:ext>
            </p:extLst>
          </p:nvPr>
        </p:nvGraphicFramePr>
        <p:xfrm>
          <a:off x="1565239" y="1085089"/>
          <a:ext cx="10096052" cy="588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957470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631</TotalTime>
  <Words>1143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FLSA Recommendations</vt:lpstr>
      <vt:lpstr>What Is The New FLSA Overtime Rule? </vt:lpstr>
      <vt:lpstr>Separation of benefits/payments</vt:lpstr>
      <vt:lpstr>Exempt vs. Non-Exempt</vt:lpstr>
      <vt:lpstr>Exempt vs. Non-Exempt (continued)</vt:lpstr>
      <vt:lpstr>Budget</vt:lpstr>
      <vt:lpstr>Assumptions</vt:lpstr>
      <vt:lpstr>Overtime and Comp Time Policy Recommendations</vt:lpstr>
      <vt:lpstr>Overtime and Comp Time Procedure Recommendations</vt:lpstr>
      <vt:lpstr>Procedure Recommendations Continued: Comp Time- Recommendation for Tracking Hours</vt:lpstr>
      <vt:lpstr>Implementation Timeline</vt:lpstr>
      <vt:lpstr>Program changes</vt:lpstr>
      <vt:lpstr>Outstanding Action Items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FLSA Recommendations</dc:title>
  <dc:creator>Brian Selders</dc:creator>
  <cp:lastModifiedBy>Trisha Breitlow</cp:lastModifiedBy>
  <cp:revision>59</cp:revision>
  <cp:lastPrinted>2016-09-27T15:18:41Z</cp:lastPrinted>
  <dcterms:created xsi:type="dcterms:W3CDTF">2016-07-19T17:44:29Z</dcterms:created>
  <dcterms:modified xsi:type="dcterms:W3CDTF">2016-09-27T15:19:02Z</dcterms:modified>
</cp:coreProperties>
</file>